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9" r:id="rId4"/>
    <p:sldId id="280" r:id="rId5"/>
    <p:sldId id="260" r:id="rId6"/>
    <p:sldId id="261" r:id="rId7"/>
    <p:sldId id="262" r:id="rId8"/>
    <p:sldId id="263" r:id="rId9"/>
    <p:sldId id="298" r:id="rId10"/>
    <p:sldId id="265" r:id="rId11"/>
    <p:sldId id="266" r:id="rId12"/>
    <p:sldId id="267" r:id="rId13"/>
    <p:sldId id="268" r:id="rId14"/>
    <p:sldId id="269" r:id="rId15"/>
    <p:sldId id="270" r:id="rId16"/>
    <p:sldId id="271" r:id="rId17"/>
    <p:sldId id="272" r:id="rId18"/>
    <p:sldId id="274" r:id="rId19"/>
    <p:sldId id="275" r:id="rId20"/>
    <p:sldId id="279"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varScale="1">
        <p:scale>
          <a:sx n="74" d="100"/>
          <a:sy n="74" d="100"/>
        </p:scale>
        <p:origin x="54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15150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IN" altLang="en-US"/>
              <a:t>PITAMBAR ARVALLI GUJART</a:t>
            </a:r>
          </a:p>
          <a:p>
            <a:endParaRPr lang="en-IN" altLang="en-US"/>
          </a:p>
        </p:txBody>
      </p:sp>
    </p:spTree>
    <p:extLst>
      <p:ext uri="{BB962C8B-B14F-4D97-AF65-F5344CB8AC3E}">
        <p14:creationId xmlns:p14="http://schemas.microsoft.com/office/powerpoint/2010/main" val="14772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739626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0783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886831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Grp="1"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p>
        </p:txBody>
      </p:sp>
      <p:sp>
        <p:nvSpPr>
          <p:cNvPr id="2056" name="Rectangle 8"/>
          <p:cNvSpPr>
            <a:spLocks noGrp="1"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p>
        </p:txBody>
      </p:sp>
      <p:sp>
        <p:nvSpPr>
          <p:cNvPr id="11" name="Rectangle 4"/>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63A1C593-65D0-4073-BCC9-577B9352EA97}" type="datetimeFigureOut">
              <a:rPr lang="en-US" smtClean="0"/>
              <a:t>1/4/2023</a:t>
            </a:fld>
            <a:endParaRPr lang="en-US"/>
          </a:p>
        </p:txBody>
      </p:sp>
      <p:sp>
        <p:nvSpPr>
          <p:cNvPr id="12" name="Rectangle 5"/>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3" name="Rectangle 6"/>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B618960-8005-486C-9A75-10CB2AAC16F9}" type="slidenum">
              <a:rPr lang="en-US" smtClean="0"/>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3"/>
          <a:srcRect t="1094" r="8122" b="13318"/>
          <a:stretch>
            <a:fillRect/>
          </a:stretch>
        </p:blipFill>
        <p:spPr>
          <a:xfrm>
            <a:off x="7730067" y="4438650"/>
            <a:ext cx="4453467" cy="2333625"/>
          </a:xfrm>
          <a:prstGeom prst="rect">
            <a:avLst/>
          </a:prstGeom>
          <a:noFill/>
          <a:ln w="9525">
            <a:noFill/>
          </a:ln>
        </p:spPr>
      </p:pic>
      <p:sp>
        <p:nvSpPr>
          <p:cNvPr id="1028" name="Rectangle 4"/>
          <p:cNvSpPr>
            <a:spLocks noGrp="1"/>
          </p:cNvSpPr>
          <p:nvPr>
            <p:ph type="title"/>
          </p:nvPr>
        </p:nvSpPr>
        <p:spPr>
          <a:xfrm>
            <a:off x="609600" y="274638"/>
            <a:ext cx="10972800" cy="1143000"/>
          </a:xfrm>
          <a:prstGeom prst="rect">
            <a:avLst/>
          </a:prstGeom>
          <a:noFill/>
          <a:ln w="9525">
            <a:noFill/>
          </a:ln>
        </p:spPr>
        <p:txBody>
          <a:bodyPr anchor="ctr"/>
          <a:lstStyle/>
          <a:p>
            <a:pPr lvl="0"/>
            <a:r>
              <a:rPr lang="en-US" altLang="zh-CN" dirty="0"/>
              <a:t>Click to edit Master title style</a:t>
            </a:r>
          </a:p>
        </p:txBody>
      </p:sp>
      <p:sp>
        <p:nvSpPr>
          <p:cNvPr id="1029" name="Rectangle 5"/>
          <p:cNvSpPr>
            <a:spLocks noGrp="1"/>
          </p:cNvSpPr>
          <p:nvPr>
            <p:ph type="body" idx="1"/>
          </p:nvPr>
        </p:nvSpPr>
        <p:spPr>
          <a:xfrm>
            <a:off x="609600" y="1600200"/>
            <a:ext cx="109728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30" name="Rectangle 6"/>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63A1C593-65D0-4073-BCC9-577B9352EA97}" type="datetimeFigureOut">
              <a:rPr lang="en-US" smtClean="0"/>
              <a:t>1/4/2023</a:t>
            </a:fld>
            <a:endParaRPr lang="en-US"/>
          </a:p>
        </p:txBody>
      </p:sp>
      <p:sp>
        <p:nvSpPr>
          <p:cNvPr id="1031" name="Rectangle 7"/>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2" name="Rectangle 8"/>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IN" altLang="en-US" u="sng" dirty="0">
                <a:ln w="22225">
                  <a:solidFill>
                    <a:schemeClr val="accent2"/>
                  </a:solidFill>
                  <a:prstDash val="solid"/>
                </a:ln>
                <a:solidFill>
                  <a:srgbClr val="FF0000"/>
                </a:solidFill>
                <a:effectLst/>
              </a:rPr>
              <a:t> </a:t>
            </a:r>
            <a:br>
              <a:rPr lang="en-IN" altLang="en-US" u="sng" dirty="0">
                <a:ln w="22225">
                  <a:solidFill>
                    <a:schemeClr val="accent2"/>
                  </a:solidFill>
                  <a:prstDash val="solid"/>
                </a:ln>
                <a:solidFill>
                  <a:srgbClr val="FF0000"/>
                </a:solidFill>
                <a:effectLst/>
              </a:rPr>
            </a:br>
            <a:r>
              <a:rPr lang="en-IN" altLang="en-US" u="sng" dirty="0">
                <a:ln w="22225">
                  <a:solidFill>
                    <a:schemeClr val="accent2"/>
                  </a:solidFill>
                  <a:prstDash val="solid"/>
                </a:ln>
                <a:solidFill>
                  <a:srgbClr val="FF0000"/>
                </a:solidFill>
                <a:effectLst/>
              </a:rPr>
              <a:t>CHAPTER-6</a:t>
            </a:r>
            <a:br>
              <a:rPr lang="en-IN" altLang="en-US" u="sng" dirty="0">
                <a:ln w="22225">
                  <a:solidFill>
                    <a:schemeClr val="accent2"/>
                  </a:solidFill>
                  <a:prstDash val="solid"/>
                </a:ln>
                <a:solidFill>
                  <a:srgbClr val="FF0000"/>
                </a:solidFill>
                <a:effectLst/>
              </a:rPr>
            </a:br>
            <a:r>
              <a:rPr lang="en-IN" altLang="en-US" u="sng" dirty="0">
                <a:ln w="22225">
                  <a:solidFill>
                    <a:schemeClr val="accent2"/>
                  </a:solidFill>
                  <a:prstDash val="solid"/>
                </a:ln>
                <a:solidFill>
                  <a:srgbClr val="FF0000"/>
                </a:solidFill>
                <a:effectLst/>
              </a:rPr>
              <a:t>DEMOCRATIC RIGHTS</a:t>
            </a:r>
          </a:p>
        </p:txBody>
      </p:sp>
      <p:sp>
        <p:nvSpPr>
          <p:cNvPr id="3" name="Subtitle 2"/>
          <p:cNvSpPr>
            <a:spLocks noGrp="1"/>
          </p:cNvSpPr>
          <p:nvPr>
            <p:ph type="subTitle" idx="1"/>
          </p:nvPr>
        </p:nvSpPr>
        <p:spPr>
          <a:xfrm>
            <a:off x="2336800" y="2430780"/>
            <a:ext cx="7456170" cy="1536700"/>
          </a:xfrm>
        </p:spPr>
        <p:txBody>
          <a:bodyPr/>
          <a:lstStyle/>
          <a:p>
            <a:endParaRPr lang="en-IN" altLang="en-US" sz="2800" b="1" dirty="0">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solidFill>
                  <a:srgbClr val="FF0000"/>
                </a:solidFill>
                <a:sym typeface="+mn-ea"/>
              </a:rPr>
              <a:t> DEMOCRATIC RIGHTS IN INDIA</a:t>
            </a:r>
          </a:p>
        </p:txBody>
      </p:sp>
      <p:sp>
        <p:nvSpPr>
          <p:cNvPr id="4" name="Content Placeholder 3"/>
          <p:cNvSpPr>
            <a:spLocks noGrp="1"/>
          </p:cNvSpPr>
          <p:nvPr>
            <p:ph sz="half" idx="2"/>
          </p:nvPr>
        </p:nvSpPr>
        <p:spPr>
          <a:xfrm>
            <a:off x="6197600" y="1418590"/>
            <a:ext cx="5384800" cy="5227955"/>
          </a:xfrm>
        </p:spPr>
        <p:txBody>
          <a:bodyPr/>
          <a:lstStyle/>
          <a:p>
            <a:pPr marL="457200" indent="-457200">
              <a:buFont typeface="+mj-lt"/>
              <a:buAutoNum type="arabicPeriod"/>
            </a:pPr>
            <a:r>
              <a:rPr lang="en-IN" altLang="en-US" sz="2000" b="1">
                <a:solidFill>
                  <a:schemeClr val="tx1"/>
                </a:solidFill>
                <a:effectLst>
                  <a:outerShdw blurRad="38100" dist="19050" dir="2700000" algn="tl" rotWithShape="0">
                    <a:schemeClr val="dk1">
                      <a:alpha val="40000"/>
                    </a:schemeClr>
                  </a:outerShdw>
                </a:effectLst>
              </a:rPr>
              <a:t>RIGHT TO EQUALITY ( </a:t>
            </a:r>
            <a:r>
              <a:rPr lang="en-IN" altLang="en-US" sz="2000" b="1">
                <a:solidFill>
                  <a:srgbClr val="00B050"/>
                </a:solidFill>
                <a:effectLst>
                  <a:outerShdw blurRad="38100" dist="19050" dir="2700000" algn="tl" rotWithShape="0">
                    <a:schemeClr val="dk1">
                      <a:alpha val="40000"/>
                    </a:schemeClr>
                  </a:outerShdw>
                </a:effectLst>
              </a:rPr>
              <a:t>ARTICLE 14 TO 18)</a:t>
            </a:r>
          </a:p>
          <a:p>
            <a:pPr marL="457200" indent="-457200">
              <a:buFont typeface="+mj-lt"/>
              <a:buAutoNum type="arabicPeriod"/>
            </a:pPr>
            <a:r>
              <a:rPr lang="en-IN" altLang="en-US" sz="2000" b="1">
                <a:solidFill>
                  <a:schemeClr val="tx1"/>
                </a:solidFill>
                <a:effectLst>
                  <a:outerShdw blurRad="38100" dist="19050" dir="2700000" algn="tl" rotWithShape="0">
                    <a:schemeClr val="dk1">
                      <a:alpha val="40000"/>
                    </a:schemeClr>
                  </a:outerShdw>
                </a:effectLst>
              </a:rPr>
              <a:t>RIGHT TO FREEDOM </a:t>
            </a:r>
            <a:r>
              <a:rPr lang="en-IN" altLang="en-US" sz="2000" b="1">
                <a:solidFill>
                  <a:srgbClr val="00B050"/>
                </a:solidFill>
                <a:effectLst>
                  <a:outerShdw blurRad="38100" dist="19050" dir="2700000" algn="tl" rotWithShape="0">
                    <a:schemeClr val="dk1">
                      <a:alpha val="40000"/>
                    </a:schemeClr>
                  </a:outerShdw>
                </a:effectLst>
              </a:rPr>
              <a:t>(ARTICLE 19 TO 22)</a:t>
            </a:r>
          </a:p>
          <a:p>
            <a:pPr marL="457200" indent="-457200">
              <a:buFont typeface="+mj-lt"/>
              <a:buAutoNum type="arabicPeriod"/>
            </a:pPr>
            <a:r>
              <a:rPr lang="en-IN" altLang="en-US" sz="2000" b="1">
                <a:solidFill>
                  <a:schemeClr val="tx1"/>
                </a:solidFill>
                <a:effectLst>
                  <a:outerShdw blurRad="38100" dist="19050" dir="2700000" algn="tl" rotWithShape="0">
                    <a:schemeClr val="dk1">
                      <a:alpha val="40000"/>
                    </a:schemeClr>
                  </a:outerShdw>
                </a:effectLst>
              </a:rPr>
              <a:t>RIGHT AGAINST EXPLOITATION </a:t>
            </a:r>
            <a:r>
              <a:rPr lang="en-IN" altLang="en-US" sz="2000" b="1">
                <a:solidFill>
                  <a:srgbClr val="00B050"/>
                </a:solidFill>
                <a:effectLst>
                  <a:outerShdw blurRad="38100" dist="19050" dir="2700000" algn="tl" rotWithShape="0">
                    <a:schemeClr val="dk1">
                      <a:alpha val="40000"/>
                    </a:schemeClr>
                  </a:outerShdw>
                </a:effectLst>
              </a:rPr>
              <a:t>(ARTICLE 23 TO 24)</a:t>
            </a:r>
            <a:endParaRPr lang="en-IN" altLang="en-US" sz="2000" b="1">
              <a:solidFill>
                <a:schemeClr val="tx1"/>
              </a:solidFill>
              <a:effectLst>
                <a:outerShdw blurRad="38100" dist="19050" dir="2700000" algn="tl" rotWithShape="0">
                  <a:schemeClr val="dk1">
                    <a:alpha val="40000"/>
                  </a:schemeClr>
                </a:outerShdw>
              </a:effectLst>
            </a:endParaRPr>
          </a:p>
          <a:p>
            <a:pPr marL="457200" indent="-457200">
              <a:buFont typeface="+mj-lt"/>
              <a:buAutoNum type="arabicPeriod"/>
            </a:pPr>
            <a:r>
              <a:rPr lang="en-IN" altLang="en-US" sz="2000" b="1">
                <a:solidFill>
                  <a:schemeClr val="tx1"/>
                </a:solidFill>
                <a:effectLst>
                  <a:outerShdw blurRad="38100" dist="19050" dir="2700000" algn="tl" rotWithShape="0">
                    <a:schemeClr val="dk1">
                      <a:alpha val="40000"/>
                    </a:schemeClr>
                  </a:outerShdw>
                </a:effectLst>
              </a:rPr>
              <a:t>RIGHT TO FREEDOM OF RELIGION </a:t>
            </a:r>
            <a:r>
              <a:rPr lang="en-IN" altLang="en-US" sz="2000" b="1">
                <a:solidFill>
                  <a:srgbClr val="00B050"/>
                </a:solidFill>
                <a:effectLst>
                  <a:outerShdw blurRad="38100" dist="19050" dir="2700000" algn="tl" rotWithShape="0">
                    <a:schemeClr val="dk1">
                      <a:alpha val="40000"/>
                    </a:schemeClr>
                  </a:outerShdw>
                </a:effectLst>
              </a:rPr>
              <a:t>(ARTICLE 25 TO 28)</a:t>
            </a:r>
            <a:endParaRPr lang="en-IN" altLang="en-US" sz="2000" b="1">
              <a:solidFill>
                <a:schemeClr val="tx1"/>
              </a:solidFill>
              <a:effectLst>
                <a:outerShdw blurRad="38100" dist="19050" dir="2700000" algn="tl" rotWithShape="0">
                  <a:schemeClr val="dk1">
                    <a:alpha val="40000"/>
                  </a:schemeClr>
                </a:outerShdw>
              </a:effectLst>
            </a:endParaRPr>
          </a:p>
          <a:p>
            <a:pPr marL="457200" indent="-457200">
              <a:buFont typeface="+mj-lt"/>
              <a:buAutoNum type="arabicPeriod"/>
            </a:pPr>
            <a:r>
              <a:rPr lang="en-IN" altLang="en-US" sz="2000" b="1">
                <a:solidFill>
                  <a:schemeClr val="tx1"/>
                </a:solidFill>
                <a:effectLst>
                  <a:outerShdw blurRad="38100" dist="19050" dir="2700000" algn="tl" rotWithShape="0">
                    <a:schemeClr val="dk1">
                      <a:alpha val="40000"/>
                    </a:schemeClr>
                  </a:outerShdw>
                </a:effectLst>
              </a:rPr>
              <a:t>CULTURAL AND EDUCATIONAL RIGHTS </a:t>
            </a:r>
            <a:r>
              <a:rPr lang="en-IN" altLang="en-US" sz="2000" b="1">
                <a:solidFill>
                  <a:srgbClr val="00B050"/>
                </a:solidFill>
                <a:effectLst>
                  <a:outerShdw blurRad="38100" dist="19050" dir="2700000" algn="tl" rotWithShape="0">
                    <a:schemeClr val="dk1">
                      <a:alpha val="40000"/>
                    </a:schemeClr>
                  </a:outerShdw>
                </a:effectLst>
              </a:rPr>
              <a:t>( ARTICLE 29 TO 30 )</a:t>
            </a:r>
          </a:p>
          <a:p>
            <a:pPr marL="457200" indent="-457200">
              <a:buFont typeface="+mj-lt"/>
              <a:buAutoNum type="arabicPeriod"/>
            </a:pPr>
            <a:r>
              <a:rPr lang="en-IN" altLang="en-US" sz="2000" b="1">
                <a:solidFill>
                  <a:schemeClr val="tx1"/>
                </a:solidFill>
                <a:effectLst>
                  <a:outerShdw blurRad="38100" dist="19050" dir="2700000" algn="tl" rotWithShape="0">
                    <a:schemeClr val="dk1">
                      <a:alpha val="40000"/>
                    </a:schemeClr>
                  </a:outerShdw>
                </a:effectLst>
              </a:rPr>
              <a:t>RIGHT TO CONSTITUTIONAL REMEDIES </a:t>
            </a:r>
            <a:r>
              <a:rPr lang="en-IN" altLang="en-US" sz="2000" b="1">
                <a:solidFill>
                  <a:srgbClr val="00B050"/>
                </a:solidFill>
                <a:effectLst>
                  <a:outerShdw blurRad="38100" dist="19050" dir="2700000" algn="tl" rotWithShape="0">
                    <a:schemeClr val="dk1">
                      <a:alpha val="40000"/>
                    </a:schemeClr>
                  </a:outerShdw>
                </a:effectLst>
              </a:rPr>
              <a:t>( ARTICLE 32 TO 35)</a:t>
            </a:r>
            <a:endParaRPr lang="en-IN" altLang="en-US" sz="2000">
              <a:solidFill>
                <a:srgbClr val="00B050"/>
              </a:solidFill>
            </a:endParaRPr>
          </a:p>
          <a:p>
            <a:pPr marL="457200" indent="-457200">
              <a:buFont typeface="+mj-lt"/>
              <a:buAutoNum type="arabicPeriod"/>
            </a:pPr>
            <a:endParaRPr lang="en-IN" altLang="en-US" sz="2000"/>
          </a:p>
          <a:p>
            <a:pPr marL="457200" indent="-457200">
              <a:buFont typeface="+mj-lt"/>
              <a:buAutoNum type="arabicPeriod"/>
            </a:pPr>
            <a:endParaRPr lang="en-IN" altLang="en-US" sz="2000"/>
          </a:p>
        </p:txBody>
      </p:sp>
      <p:pic>
        <p:nvPicPr>
          <p:cNvPr id="5" name="Content Placeholder 4" descr="9-3"/>
          <p:cNvPicPr>
            <a:picLocks noGrp="1" noChangeAspect="1"/>
          </p:cNvPicPr>
          <p:nvPr>
            <p:ph sz="half" idx="1"/>
          </p:nvPr>
        </p:nvPicPr>
        <p:blipFill>
          <a:blip r:embed="rId2"/>
          <a:stretch>
            <a:fillRect/>
          </a:stretch>
        </p:blipFill>
        <p:spPr>
          <a:xfrm>
            <a:off x="608965" y="1743075"/>
            <a:ext cx="4516755" cy="4384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500" autoRev="1" fill="hold"/>
                                        <p:tgtEl>
                                          <p:spTgt spid="2"/>
                                        </p:tgtEl>
                                        <p:attrNameLst>
                                          <p:attrName>style.color</p:attrName>
                                        </p:attrNameLst>
                                      </p:cBhvr>
                                      <p:to>
                                        <p:clrVal>
                                          <a:schemeClr val="accent2"/>
                                        </p:clrVal>
                                      </p:to>
                                    </p:set>
                                    <p:set>
                                      <p:cBhvr>
                                        <p:cTn id="7" dur="500" autoRev="1" fill="hold"/>
                                        <p:tgtEl>
                                          <p:spTgt spid="2"/>
                                        </p:tgtEl>
                                        <p:attrNameLst>
                                          <p:attrName>fillcolor</p:attrName>
                                        </p:attrNameLst>
                                      </p:cBhvr>
                                      <p:to>
                                        <p:clrVal>
                                          <a:schemeClr val="accent2"/>
                                        </p:clrVal>
                                      </p:to>
                                    </p:set>
                                    <p:set>
                                      <p:cBhvr>
                                        <p:cTn id="8" dur="500" autoRev="1"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sz="4000">
                <a:solidFill>
                  <a:srgbClr val="FF0000"/>
                </a:solidFill>
              </a:rPr>
              <a:t>RIGHT TO EQUALITY( ARTICLE 14 TO 18)</a:t>
            </a:r>
          </a:p>
        </p:txBody>
      </p:sp>
      <p:sp>
        <p:nvSpPr>
          <p:cNvPr id="4" name="Content Placeholder 3"/>
          <p:cNvSpPr>
            <a:spLocks noGrp="1"/>
          </p:cNvSpPr>
          <p:nvPr>
            <p:ph sz="half" idx="2"/>
          </p:nvPr>
        </p:nvSpPr>
        <p:spPr>
          <a:xfrm>
            <a:off x="5897880" y="1417955"/>
            <a:ext cx="5684520" cy="5229225"/>
          </a:xfrm>
        </p:spPr>
        <p:txBody>
          <a:bodyPr/>
          <a:lstStyle/>
          <a:p>
            <a:pPr>
              <a:buFont typeface="Wingdings" panose="05000000000000000000" charset="0"/>
              <a:buChar char="q"/>
            </a:pPr>
            <a:r>
              <a:rPr lang="en-IN" altLang="en-US" sz="2800"/>
              <a:t>Article14-Equality </a:t>
            </a:r>
            <a:r>
              <a:rPr lang="en-IN" altLang="en-US" sz="2800">
                <a:solidFill>
                  <a:srgbClr val="00B050"/>
                </a:solidFill>
              </a:rPr>
              <a:t>before Law</a:t>
            </a:r>
            <a:r>
              <a:rPr lang="en-IN" altLang="en-US" sz="2800"/>
              <a:t>.</a:t>
            </a:r>
          </a:p>
          <a:p>
            <a:pPr>
              <a:buFont typeface="Wingdings" panose="05000000000000000000" charset="0"/>
              <a:buChar char="q"/>
            </a:pPr>
            <a:r>
              <a:rPr lang="en-IN" altLang="en-US" sz="2800"/>
              <a:t>Article15-Prohibition of discrimination on grounds of </a:t>
            </a:r>
            <a:r>
              <a:rPr lang="en-IN" altLang="en-US" sz="2800">
                <a:solidFill>
                  <a:srgbClr val="00B050"/>
                </a:solidFill>
              </a:rPr>
              <a:t>Religious,Race,Caste,Sex or Place of birth.</a:t>
            </a:r>
            <a:endParaRPr lang="en-IN" altLang="en-US" sz="2800"/>
          </a:p>
          <a:p>
            <a:pPr>
              <a:buFont typeface="Wingdings" panose="05000000000000000000" charset="0"/>
              <a:buChar char="q"/>
            </a:pPr>
            <a:r>
              <a:rPr lang="en-IN" altLang="en-US" sz="2800"/>
              <a:t>Article16-Equality of </a:t>
            </a:r>
            <a:r>
              <a:rPr lang="en-IN" altLang="en-US" sz="2800">
                <a:solidFill>
                  <a:srgbClr val="00B050"/>
                </a:solidFill>
              </a:rPr>
              <a:t>opportunity</a:t>
            </a:r>
            <a:r>
              <a:rPr lang="en-IN" altLang="en-US" sz="2800"/>
              <a:t> in matters of public employment.</a:t>
            </a:r>
          </a:p>
          <a:p>
            <a:pPr>
              <a:buFont typeface="Wingdings" panose="05000000000000000000" charset="0"/>
              <a:buChar char="q"/>
            </a:pPr>
            <a:r>
              <a:rPr lang="en-IN" altLang="en-US" sz="2800"/>
              <a:t>Article17-Abolition of </a:t>
            </a:r>
            <a:r>
              <a:rPr lang="en-IN" altLang="en-US" sz="2800">
                <a:solidFill>
                  <a:srgbClr val="00B050"/>
                </a:solidFill>
              </a:rPr>
              <a:t>untouchability</a:t>
            </a:r>
            <a:r>
              <a:rPr lang="en-IN" altLang="en-US" sz="2800"/>
              <a:t>.</a:t>
            </a:r>
          </a:p>
          <a:p>
            <a:pPr>
              <a:buFont typeface="Wingdings" panose="05000000000000000000" charset="0"/>
              <a:buChar char="q"/>
            </a:pPr>
            <a:r>
              <a:rPr lang="en-IN" altLang="en-US" sz="2800"/>
              <a:t>Article18-Abolition of </a:t>
            </a:r>
            <a:r>
              <a:rPr lang="en-IN" altLang="en-US" sz="2800">
                <a:solidFill>
                  <a:srgbClr val="00B050"/>
                </a:solidFill>
              </a:rPr>
              <a:t>title</a:t>
            </a:r>
            <a:r>
              <a:rPr lang="en-IN" altLang="en-US" sz="2800"/>
              <a:t>.</a:t>
            </a:r>
          </a:p>
          <a:p>
            <a:pPr marL="0" indent="0">
              <a:buFont typeface="Wingdings" panose="05000000000000000000" charset="0"/>
              <a:buNone/>
            </a:pPr>
            <a:endParaRPr lang="en-IN" altLang="en-US" sz="2800"/>
          </a:p>
          <a:p>
            <a:pPr>
              <a:buFont typeface="Wingdings" panose="05000000000000000000" charset="0"/>
              <a:buChar char="q"/>
            </a:pPr>
            <a:endParaRPr lang="en-IN" altLang="en-US" sz="2800"/>
          </a:p>
        </p:txBody>
      </p:sp>
      <p:pic>
        <p:nvPicPr>
          <p:cNvPr id="7" name="Content Placeholder 6" descr="EQ2"/>
          <p:cNvPicPr>
            <a:picLocks noGrp="1" noChangeAspect="1"/>
          </p:cNvPicPr>
          <p:nvPr>
            <p:ph sz="half" idx="1"/>
          </p:nvPr>
        </p:nvPicPr>
        <p:blipFill>
          <a:blip r:embed="rId2"/>
          <a:stretch>
            <a:fillRect/>
          </a:stretch>
        </p:blipFill>
        <p:spPr>
          <a:xfrm>
            <a:off x="372745" y="1651635"/>
            <a:ext cx="5525135" cy="4344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path" presetSubtype="0" accel="50000" decel="50000" fill="hold" nodeType="clickEffect">
                                  <p:stCondLst>
                                    <p:cond delay="0"/>
                                  </p:stCondLst>
                                  <p:childTnLst>
                                    <p:animMotion origin="layout" path="M 0 0 L 0.073 -0.073 L 0.177 -0.073 L 0.25 0 L 0.25 0.104 L 0.177 0.177 L 0.073 0.177 L 0 0.104 L 0 0 Z" pathEditMode="relative" ptsTypes="">
                                      <p:cBhvr>
                                        <p:cTn id="14" dur="2000" fill="hold"/>
                                        <p:tgtEl>
                                          <p:spTgt spid="4">
                                            <p:txEl>
                                              <p:pRg st="0" end="0"/>
                                            </p:txEl>
                                          </p:spTgt>
                                        </p:tgtEl>
                                        <p:attrNameLst>
                                          <p:attrName>ppt_x</p:attrName>
                                          <p:attrName>ppt_y</p:attrName>
                                        </p:attrNameLst>
                                      </p:cBhvr>
                                    </p:animMotion>
                                  </p:childTnLst>
                                </p:cTn>
                              </p:par>
                              <p:par>
                                <p:cTn id="15" presetID="10" presetClass="path" presetSubtype="0" accel="50000" decel="50000" fill="hold" nodeType="withEffect">
                                  <p:stCondLst>
                                    <p:cond delay="0"/>
                                  </p:stCondLst>
                                  <p:childTnLst>
                                    <p:animMotion origin="layout" path="M 0 0 L 0.073 -0.073 L 0.177 -0.073 L 0.25 0 L 0.25 0.104 L 0.177 0.177 L 0.073 0.177 L 0 0.104 L 0 0 Z" pathEditMode="relative" ptsTypes="">
                                      <p:cBhvr>
                                        <p:cTn id="16" dur="2000" fill="hold"/>
                                        <p:tgtEl>
                                          <p:spTgt spid="4">
                                            <p:txEl>
                                              <p:pRg st="1" end="1"/>
                                            </p:txEl>
                                          </p:spTgt>
                                        </p:tgtEl>
                                        <p:attrNameLst>
                                          <p:attrName>ppt_x</p:attrName>
                                          <p:attrName>ppt_y</p:attrName>
                                        </p:attrNameLst>
                                      </p:cBhvr>
                                    </p:animMotion>
                                  </p:childTnLst>
                                </p:cTn>
                              </p:par>
                              <p:par>
                                <p:cTn id="17" presetID="10" presetClass="path" presetSubtype="0" accel="50000" decel="50000" fill="hold" nodeType="withEffect">
                                  <p:stCondLst>
                                    <p:cond delay="0"/>
                                  </p:stCondLst>
                                  <p:childTnLst>
                                    <p:animMotion origin="layout" path="M 0 0 L 0.073 -0.073 L 0.177 -0.073 L 0.25 0 L 0.25 0.104 L 0.177 0.177 L 0.073 0.177 L 0 0.104 L 0 0 Z" pathEditMode="relative" ptsTypes="">
                                      <p:cBhvr>
                                        <p:cTn id="18" dur="2000" fill="hold"/>
                                        <p:tgtEl>
                                          <p:spTgt spid="4">
                                            <p:txEl>
                                              <p:pRg st="2" end="2"/>
                                            </p:txEl>
                                          </p:spTgt>
                                        </p:tgtEl>
                                        <p:attrNameLst>
                                          <p:attrName>ppt_x</p:attrName>
                                          <p:attrName>ppt_y</p:attrName>
                                        </p:attrNameLst>
                                      </p:cBhvr>
                                    </p:animMotion>
                                  </p:childTnLst>
                                </p:cTn>
                              </p:par>
                              <p:par>
                                <p:cTn id="19" presetID="10" presetClass="path" presetSubtype="0" accel="50000" decel="50000" fill="hold" nodeType="withEffect">
                                  <p:stCondLst>
                                    <p:cond delay="0"/>
                                  </p:stCondLst>
                                  <p:childTnLst>
                                    <p:animMotion origin="layout" path="M 0 0 L 0.073 -0.073 L 0.177 -0.073 L 0.25 0 L 0.25 0.104 L 0.177 0.177 L 0.073 0.177 L 0 0.104 L 0 0 Z" pathEditMode="relative" ptsTypes="">
                                      <p:cBhvr>
                                        <p:cTn id="20" dur="2000" fill="hold"/>
                                        <p:tgtEl>
                                          <p:spTgt spid="4">
                                            <p:txEl>
                                              <p:pRg st="3" end="3"/>
                                            </p:txEl>
                                          </p:spTgt>
                                        </p:tgtEl>
                                        <p:attrNameLst>
                                          <p:attrName>ppt_x</p:attrName>
                                          <p:attrName>ppt_y</p:attrName>
                                        </p:attrNameLst>
                                      </p:cBhvr>
                                    </p:animMotion>
                                  </p:childTnLst>
                                </p:cTn>
                              </p:par>
                              <p:par>
                                <p:cTn id="21" presetID="10" presetClass="path" presetSubtype="0" accel="50000" decel="50000" fill="hold" nodeType="withEffect">
                                  <p:stCondLst>
                                    <p:cond delay="0"/>
                                  </p:stCondLst>
                                  <p:childTnLst>
                                    <p:animMotion origin="layout" path="M 0 0 L 0.073 -0.073 L 0.177 -0.073 L 0.25 0 L 0.25 0.104 L 0.177 0.177 L 0.073 0.177 L 0 0.104 L 0 0 Z" pathEditMode="relative" ptsTypes="">
                                      <p:cBhvr>
                                        <p:cTn id="22" dur="2000" fill="hold"/>
                                        <p:tgtEl>
                                          <p:spTgt spid="4">
                                            <p:txEl>
                                              <p:pRg st="4" end="4"/>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sz="4000" b="1">
                <a:solidFill>
                  <a:srgbClr val="FF0000"/>
                </a:solidFill>
                <a:effectLst>
                  <a:outerShdw blurRad="38100" dist="19050" dir="2700000" algn="tl" rotWithShape="0">
                    <a:schemeClr val="dk1">
                      <a:alpha val="40000"/>
                    </a:schemeClr>
                  </a:outerShdw>
                </a:effectLst>
                <a:sym typeface="+mn-ea"/>
              </a:rPr>
              <a:t>RIGHT TO FREEDOM (ARTICLE 19 TO 22)</a:t>
            </a:r>
          </a:p>
        </p:txBody>
      </p:sp>
      <p:sp>
        <p:nvSpPr>
          <p:cNvPr id="3" name="Content Placeholder 2"/>
          <p:cNvSpPr>
            <a:spLocks noGrp="1"/>
          </p:cNvSpPr>
          <p:nvPr>
            <p:ph sz="half" idx="1"/>
          </p:nvPr>
        </p:nvSpPr>
        <p:spPr>
          <a:xfrm>
            <a:off x="499110" y="1547495"/>
            <a:ext cx="11083290" cy="4967605"/>
          </a:xfrm>
        </p:spPr>
        <p:txBody>
          <a:bodyPr/>
          <a:lstStyle/>
          <a:p>
            <a:pPr>
              <a:buFont typeface="Wingdings" panose="05000000000000000000" charset="0"/>
              <a:buChar char="v"/>
            </a:pPr>
            <a:r>
              <a:rPr lang="en-US" sz="1800" b="1">
                <a:solidFill>
                  <a:srgbClr val="00B050"/>
                </a:solidFill>
              </a:rPr>
              <a:t>Article 19</a:t>
            </a:r>
            <a:r>
              <a:rPr lang="en-IN" altLang="en-US" sz="1800" b="1"/>
              <a:t>-   </a:t>
            </a:r>
            <a:r>
              <a:rPr lang="en-US" sz="1800" b="1"/>
              <a:t>Protection of</a:t>
            </a:r>
            <a:r>
              <a:rPr lang="en-US" sz="1800" b="1">
                <a:solidFill>
                  <a:srgbClr val="00B050"/>
                </a:solidFill>
              </a:rPr>
              <a:t> 6 rights</a:t>
            </a:r>
            <a:r>
              <a:rPr lang="en-US" sz="1800" b="1"/>
              <a:t> concerning</a:t>
            </a:r>
          </a:p>
          <a:p>
            <a:pPr marL="0" indent="0">
              <a:buFont typeface="Wingdings" panose="05000000000000000000" charset="0"/>
              <a:buNone/>
            </a:pPr>
            <a:r>
              <a:rPr lang="en-US" sz="1800" b="1"/>
              <a:t>                          the freedom of: </a:t>
            </a:r>
          </a:p>
          <a:p>
            <a:pPr marL="0" indent="0">
              <a:buFont typeface="Wingdings" panose="05000000000000000000" charset="0"/>
              <a:buNone/>
            </a:pPr>
            <a:r>
              <a:rPr lang="en-IN" altLang="en-US" sz="1800" b="1"/>
              <a:t>                         1.</a:t>
            </a:r>
            <a:r>
              <a:rPr lang="en-US" sz="1800" b="1">
                <a:solidFill>
                  <a:srgbClr val="00B050"/>
                </a:solidFill>
              </a:rPr>
              <a:t>Speech</a:t>
            </a:r>
            <a:r>
              <a:rPr lang="en-US" sz="1800" b="1"/>
              <a:t> and </a:t>
            </a:r>
            <a:r>
              <a:rPr lang="en-US" sz="1800" b="1">
                <a:solidFill>
                  <a:srgbClr val="00B050"/>
                </a:solidFill>
              </a:rPr>
              <a:t>expression</a:t>
            </a:r>
            <a:endParaRPr lang="en-US" sz="1800" b="1"/>
          </a:p>
          <a:p>
            <a:pPr marL="0" indent="0">
              <a:buFont typeface="Wingdings" panose="05000000000000000000" charset="0"/>
              <a:buNone/>
            </a:pPr>
            <a:r>
              <a:rPr lang="en-IN" altLang="en-US" sz="1800" b="1"/>
              <a:t>                         2.</a:t>
            </a:r>
            <a:r>
              <a:rPr lang="en-US" sz="1800" b="1">
                <a:solidFill>
                  <a:srgbClr val="00B050"/>
                </a:solidFill>
              </a:rPr>
              <a:t>Assembly</a:t>
            </a:r>
            <a:endParaRPr lang="en-US" sz="1800" b="1"/>
          </a:p>
          <a:p>
            <a:pPr marL="0" indent="0">
              <a:buFont typeface="Wingdings" panose="05000000000000000000" charset="0"/>
              <a:buNone/>
            </a:pPr>
            <a:r>
              <a:rPr lang="en-IN" altLang="en-US" sz="1800" b="1"/>
              <a:t>                         3.</a:t>
            </a:r>
            <a:r>
              <a:rPr lang="en-US" sz="1800" b="1">
                <a:solidFill>
                  <a:srgbClr val="00B050"/>
                </a:solidFill>
              </a:rPr>
              <a:t>Association</a:t>
            </a:r>
          </a:p>
          <a:p>
            <a:pPr marL="0" indent="0">
              <a:buFont typeface="Wingdings" panose="05000000000000000000" charset="0"/>
              <a:buNone/>
            </a:pPr>
            <a:r>
              <a:rPr lang="en-IN" altLang="en-US" sz="1800" b="1">
                <a:solidFill>
                  <a:srgbClr val="00B050"/>
                </a:solidFill>
              </a:rPr>
              <a:t>                         </a:t>
            </a:r>
            <a:r>
              <a:rPr lang="en-IN" altLang="en-US" sz="1800" b="1">
                <a:solidFill>
                  <a:schemeClr val="tx1"/>
                </a:solidFill>
              </a:rPr>
              <a:t>4</a:t>
            </a:r>
            <a:r>
              <a:rPr lang="en-IN" altLang="en-US" sz="1800" b="1">
                <a:solidFill>
                  <a:srgbClr val="00B050"/>
                </a:solidFill>
              </a:rPr>
              <a:t>.</a:t>
            </a:r>
            <a:r>
              <a:rPr lang="en-US" sz="1800" b="1">
                <a:solidFill>
                  <a:srgbClr val="00B050"/>
                </a:solidFill>
              </a:rPr>
              <a:t>Movement</a:t>
            </a:r>
            <a:endParaRPr lang="en-US" sz="1800" b="1"/>
          </a:p>
          <a:p>
            <a:pPr marL="0" indent="0">
              <a:buFont typeface="Wingdings" panose="05000000000000000000" charset="0"/>
              <a:buNone/>
            </a:pPr>
            <a:r>
              <a:rPr lang="en-IN" altLang="en-US" sz="1800" b="1"/>
              <a:t>                         5.</a:t>
            </a:r>
            <a:r>
              <a:rPr lang="en-US" sz="1800" b="1">
                <a:solidFill>
                  <a:srgbClr val="00B050"/>
                </a:solidFill>
              </a:rPr>
              <a:t>Residence</a:t>
            </a:r>
            <a:endParaRPr lang="en-US" sz="1800" b="1"/>
          </a:p>
          <a:p>
            <a:pPr marL="0" indent="0">
              <a:buFont typeface="Wingdings" panose="05000000000000000000" charset="0"/>
              <a:buNone/>
            </a:pPr>
            <a:r>
              <a:rPr lang="en-IN" altLang="en-US" sz="1800" b="1"/>
              <a:t>                         6.</a:t>
            </a:r>
            <a:r>
              <a:rPr lang="en-US" sz="1800" b="1">
                <a:solidFill>
                  <a:srgbClr val="00B050"/>
                </a:solidFill>
              </a:rPr>
              <a:t>Profession</a:t>
            </a:r>
            <a:endParaRPr lang="en-US" sz="1800" b="1"/>
          </a:p>
          <a:p>
            <a:pPr>
              <a:buFont typeface="Wingdings" panose="05000000000000000000" charset="0"/>
              <a:buChar char="v"/>
            </a:pPr>
            <a:r>
              <a:rPr lang="en-US" sz="1800" b="1">
                <a:solidFill>
                  <a:srgbClr val="00B050"/>
                </a:solidFill>
              </a:rPr>
              <a:t>Article 20</a:t>
            </a:r>
            <a:r>
              <a:rPr lang="en-IN" altLang="en-US" sz="1800" b="1"/>
              <a:t>-   </a:t>
            </a:r>
            <a:r>
              <a:rPr lang="en-US" sz="1800" b="1"/>
              <a:t>Protection with respect to</a:t>
            </a:r>
          </a:p>
          <a:p>
            <a:pPr marL="0" indent="0">
              <a:buFont typeface="Wingdings" panose="05000000000000000000" charset="0"/>
              <a:buNone/>
            </a:pPr>
            <a:r>
              <a:rPr lang="en-US" sz="1800" b="1"/>
              <a:t>                          conviction for offences</a:t>
            </a:r>
          </a:p>
          <a:p>
            <a:pPr>
              <a:buFont typeface="Wingdings" panose="05000000000000000000" charset="0"/>
              <a:buChar char="v"/>
            </a:pPr>
            <a:r>
              <a:rPr lang="en-US" sz="1800" b="1">
                <a:solidFill>
                  <a:srgbClr val="00B050"/>
                </a:solidFill>
              </a:rPr>
              <a:t>Article 21</a:t>
            </a:r>
            <a:r>
              <a:rPr lang="en-US" sz="1800" b="1"/>
              <a:t>    Right to life and personal liberty</a:t>
            </a:r>
          </a:p>
          <a:p>
            <a:pPr>
              <a:buFont typeface="Wingdings" panose="05000000000000000000" charset="0"/>
              <a:buChar char="v"/>
            </a:pPr>
            <a:r>
              <a:rPr lang="en-US" sz="1800" b="1">
                <a:solidFill>
                  <a:srgbClr val="00B050"/>
                </a:solidFill>
              </a:rPr>
              <a:t>Article 21A</a:t>
            </a:r>
            <a:r>
              <a:rPr lang="en-US" sz="1800" b="1"/>
              <a:t>  Right to elementary education</a:t>
            </a:r>
          </a:p>
          <a:p>
            <a:pPr marL="0" indent="0">
              <a:buFont typeface="Wingdings" panose="05000000000000000000" charset="0"/>
              <a:buNone/>
            </a:pPr>
            <a:r>
              <a:rPr lang="en-IN" altLang="en-US" sz="1800" b="1"/>
              <a:t>                           (86th Amendment-2002)</a:t>
            </a:r>
            <a:endParaRPr lang="en-US" sz="1800" b="1"/>
          </a:p>
          <a:p>
            <a:pPr>
              <a:buFont typeface="Wingdings" panose="05000000000000000000" charset="0"/>
              <a:buChar char="v"/>
            </a:pPr>
            <a:r>
              <a:rPr lang="en-US" sz="1800" b="1">
                <a:solidFill>
                  <a:srgbClr val="00B050"/>
                </a:solidFill>
              </a:rPr>
              <a:t>Article 22</a:t>
            </a:r>
            <a:r>
              <a:rPr lang="en-US" sz="1800" b="1"/>
              <a:t>     Protection against arrest and</a:t>
            </a:r>
          </a:p>
          <a:p>
            <a:pPr marL="0" indent="0">
              <a:buFont typeface="Wingdings" panose="05000000000000000000" charset="0"/>
              <a:buNone/>
            </a:pPr>
            <a:r>
              <a:rPr lang="en-US" sz="1800" b="1"/>
              <a:t>                           detention in certain cases</a:t>
            </a:r>
          </a:p>
        </p:txBody>
      </p:sp>
      <p:pic>
        <p:nvPicPr>
          <p:cNvPr id="5" name="Content Placeholder 4" descr="FREEDOM"/>
          <p:cNvPicPr>
            <a:picLocks noGrp="1" noChangeAspect="1"/>
          </p:cNvPicPr>
          <p:nvPr>
            <p:ph sz="half" idx="2"/>
          </p:nvPr>
        </p:nvPicPr>
        <p:blipFill>
          <a:blip r:embed="rId2"/>
          <a:stretch>
            <a:fillRect/>
          </a:stretch>
        </p:blipFill>
        <p:spPr>
          <a:xfrm>
            <a:off x="6197600" y="1547495"/>
            <a:ext cx="5384800" cy="42995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p:cTn id="7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 calcmode="lin" valueType="num">
                                      <p:cBhvr>
                                        <p:cTn id="79"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3">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
                                            <p:txEl>
                                              <p:pRg st="10" end="10"/>
                                            </p:txEl>
                                          </p:spTgt>
                                        </p:tgtEl>
                                        <p:attrNameLst>
                                          <p:attrName>style.visibility</p:attrName>
                                        </p:attrNameLst>
                                      </p:cBhvr>
                                      <p:to>
                                        <p:strVal val="visible"/>
                                      </p:to>
                                    </p:set>
                                    <p:anim calcmode="lin" valueType="num">
                                      <p:cBhvr>
                                        <p:cTn id="87"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88"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89" dur="1000" fill="hold"/>
                                        <p:tgtEl>
                                          <p:spTgt spid="3">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
                                            <p:txEl>
                                              <p:pRg st="11" end="11"/>
                                            </p:txEl>
                                          </p:spTgt>
                                        </p:tgtEl>
                                        <p:attrNameLst>
                                          <p:attrName>style.visibility</p:attrName>
                                        </p:attrNameLst>
                                      </p:cBhvr>
                                      <p:to>
                                        <p:strVal val="visible"/>
                                      </p:to>
                                    </p:set>
                                    <p:anim calcmode="lin" valueType="num">
                                      <p:cBhvr>
                                        <p:cTn id="95"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96"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97" dur="1000" fill="hold"/>
                                        <p:tgtEl>
                                          <p:spTgt spid="3">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3">
                                            <p:txEl>
                                              <p:pRg st="12" end="12"/>
                                            </p:txEl>
                                          </p:spTgt>
                                        </p:tgtEl>
                                        <p:attrNameLst>
                                          <p:attrName>style.visibility</p:attrName>
                                        </p:attrNameLst>
                                      </p:cBhvr>
                                      <p:to>
                                        <p:strVal val="visible"/>
                                      </p:to>
                                    </p:set>
                                    <p:anim calcmode="lin" valueType="num">
                                      <p:cBhvr>
                                        <p:cTn id="103"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104"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105" dur="1000" fill="hold"/>
                                        <p:tgtEl>
                                          <p:spTgt spid="3">
                                            <p:txEl>
                                              <p:pRg st="12" end="12"/>
                                            </p:txEl>
                                          </p:spTgt>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3">
                                            <p:txEl>
                                              <p:pRg st="12" end="1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p:stCondLst>
                        <p:cond delay="indefinite"/>
                      </p:stCondLst>
                      <p:childTnLst>
                        <p:par>
                          <p:cTn id="108" fill="hold">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3">
                                            <p:txEl>
                                              <p:pRg st="13" end="13"/>
                                            </p:txEl>
                                          </p:spTgt>
                                        </p:tgtEl>
                                        <p:attrNameLst>
                                          <p:attrName>style.visibility</p:attrName>
                                        </p:attrNameLst>
                                      </p:cBhvr>
                                      <p:to>
                                        <p:strVal val="visible"/>
                                      </p:to>
                                    </p:set>
                                    <p:anim calcmode="lin" valueType="num">
                                      <p:cBhvr>
                                        <p:cTn id="111"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112"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113" dur="1000" fill="hold"/>
                                        <p:tgtEl>
                                          <p:spTgt spid="3">
                                            <p:txEl>
                                              <p:pRg st="13" end="13"/>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3">
                                            <p:txEl>
                                              <p:pRg st="13" end="1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p:stCondLst>
                        <p:cond delay="indefinite"/>
                      </p:stCondLst>
                      <p:childTnLst>
                        <p:par>
                          <p:cTn id="116" fill="hold">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3">
                                            <p:txEl>
                                              <p:pRg st="14" end="14"/>
                                            </p:txEl>
                                          </p:spTgt>
                                        </p:tgtEl>
                                        <p:attrNameLst>
                                          <p:attrName>style.visibility</p:attrName>
                                        </p:attrNameLst>
                                      </p:cBhvr>
                                      <p:to>
                                        <p:strVal val="visible"/>
                                      </p:to>
                                    </p:set>
                                    <p:anim calcmode="lin" valueType="num">
                                      <p:cBhvr>
                                        <p:cTn id="119"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120"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121" dur="1000" fill="hold"/>
                                        <p:tgtEl>
                                          <p:spTgt spid="3">
                                            <p:txEl>
                                              <p:pRg st="14" end="14"/>
                                            </p:txEl>
                                          </p:spTgt>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
                                            <p:txEl>
                                              <p:pRg st="14" end="1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sz="3200" b="1">
                <a:solidFill>
                  <a:srgbClr val="FF0000"/>
                </a:solidFill>
                <a:effectLst>
                  <a:outerShdw blurRad="38100" dist="19050" dir="2700000" algn="tl" rotWithShape="0">
                    <a:schemeClr val="dk1">
                      <a:alpha val="40000"/>
                    </a:schemeClr>
                  </a:outerShdw>
                </a:effectLst>
                <a:sym typeface="+mn-ea"/>
              </a:rPr>
              <a:t>RIGHT AGAINST EXPLOITATION (ARTICLE 23 TO 24)</a:t>
            </a:r>
          </a:p>
        </p:txBody>
      </p:sp>
      <p:sp>
        <p:nvSpPr>
          <p:cNvPr id="3" name="Content Placeholder 2"/>
          <p:cNvSpPr>
            <a:spLocks noGrp="1"/>
          </p:cNvSpPr>
          <p:nvPr>
            <p:ph sz="half" idx="1"/>
          </p:nvPr>
        </p:nvSpPr>
        <p:spPr>
          <a:xfrm>
            <a:off x="609600" y="1711325"/>
            <a:ext cx="10972800" cy="4667885"/>
          </a:xfrm>
        </p:spPr>
        <p:txBody>
          <a:bodyPr/>
          <a:lstStyle/>
          <a:p>
            <a:pPr marL="0" indent="0">
              <a:buNone/>
            </a:pPr>
            <a:r>
              <a:rPr lang="en-US" sz="1800" b="1">
                <a:solidFill>
                  <a:srgbClr val="00B050"/>
                </a:solidFill>
              </a:rPr>
              <a:t>Article 23 </a:t>
            </a:r>
            <a:r>
              <a:rPr lang="en-US" sz="1800" b="1"/>
              <a:t>– Prohibition of traffic in human</a:t>
            </a:r>
          </a:p>
          <a:p>
            <a:pPr marL="0" indent="0">
              <a:buNone/>
            </a:pPr>
            <a:r>
              <a:rPr lang="en-US" sz="1800" b="1"/>
              <a:t>                   beings and forced labour</a:t>
            </a:r>
          </a:p>
          <a:p>
            <a:pPr marL="0" indent="0">
              <a:buNone/>
            </a:pPr>
            <a:r>
              <a:rPr lang="en-US" sz="1800" b="1">
                <a:solidFill>
                  <a:srgbClr val="00B050"/>
                </a:solidFill>
              </a:rPr>
              <a:t>Article 23(1)</a:t>
            </a:r>
            <a:r>
              <a:rPr lang="en-US" sz="1800" b="1"/>
              <a:t>: Traffic in human beings and begar</a:t>
            </a:r>
          </a:p>
          <a:p>
            <a:pPr marL="0" indent="0">
              <a:buNone/>
            </a:pPr>
            <a:r>
              <a:rPr lang="en-US" sz="1800" b="1"/>
              <a:t>           and other similar forms of forced labour are</a:t>
            </a:r>
          </a:p>
          <a:p>
            <a:pPr marL="0" indent="0">
              <a:buNone/>
            </a:pPr>
            <a:r>
              <a:rPr lang="en-US" sz="1800" b="1"/>
              <a:t>           prohibited and any contravention of this</a:t>
            </a:r>
          </a:p>
          <a:p>
            <a:pPr marL="0" indent="0">
              <a:buNone/>
            </a:pPr>
            <a:r>
              <a:rPr lang="en-US" sz="1800" b="1"/>
              <a:t>           provision shall be an offence punishable</a:t>
            </a:r>
          </a:p>
          <a:p>
            <a:pPr marL="0" indent="0">
              <a:buNone/>
            </a:pPr>
            <a:r>
              <a:rPr lang="en-US" sz="1800" b="1"/>
              <a:t>           in accordance with the law.</a:t>
            </a:r>
          </a:p>
          <a:p>
            <a:pPr marL="0" indent="0">
              <a:buNone/>
            </a:pPr>
            <a:endParaRPr lang="en-US" sz="1800" b="1"/>
          </a:p>
          <a:p>
            <a:pPr marL="0" indent="0">
              <a:buNone/>
            </a:pPr>
            <a:r>
              <a:rPr lang="en-US" sz="1800" b="1">
                <a:solidFill>
                  <a:srgbClr val="00B050"/>
                </a:solidFill>
              </a:rPr>
              <a:t>Article 23(2</a:t>
            </a:r>
            <a:r>
              <a:rPr lang="en-US" sz="1800" b="1"/>
              <a:t>): Nothing in this article shall prevent</a:t>
            </a:r>
          </a:p>
          <a:p>
            <a:pPr marL="0" indent="0">
              <a:buNone/>
            </a:pPr>
            <a:r>
              <a:rPr lang="en-US" sz="1800" b="1"/>
              <a:t>            the State from imposing compulsory service</a:t>
            </a:r>
          </a:p>
          <a:p>
            <a:pPr marL="0" indent="0">
              <a:buNone/>
            </a:pPr>
            <a:r>
              <a:rPr lang="en-US" sz="1800" b="1"/>
              <a:t>            for public purposes, and in imposing such</a:t>
            </a:r>
          </a:p>
          <a:p>
            <a:pPr marL="0" indent="0">
              <a:buNone/>
            </a:pPr>
            <a:r>
              <a:rPr lang="en-US" sz="1800" b="1"/>
              <a:t>            service the State shall not make any </a:t>
            </a:r>
          </a:p>
          <a:p>
            <a:pPr marL="0" indent="0">
              <a:buNone/>
            </a:pPr>
            <a:r>
              <a:rPr lang="en-US" sz="1800" b="1"/>
              <a:t>            discrimination on grounds only of religion,</a:t>
            </a:r>
          </a:p>
          <a:p>
            <a:pPr marL="0" indent="0">
              <a:buNone/>
            </a:pPr>
            <a:r>
              <a:rPr lang="en-US" sz="1800" b="1"/>
              <a:t>           race, caste or class or any of them.</a:t>
            </a:r>
          </a:p>
        </p:txBody>
      </p:sp>
      <p:pic>
        <p:nvPicPr>
          <p:cNvPr id="5" name="Content Placeholder 4" descr="EXPLO 2"/>
          <p:cNvPicPr>
            <a:picLocks noGrp="1" noChangeAspect="1"/>
          </p:cNvPicPr>
          <p:nvPr>
            <p:ph sz="half" idx="2"/>
          </p:nvPr>
        </p:nvPicPr>
        <p:blipFill>
          <a:blip r:embed="rId3"/>
          <a:stretch>
            <a:fillRect/>
          </a:stretch>
        </p:blipFill>
        <p:spPr>
          <a:xfrm>
            <a:off x="6433185" y="1929765"/>
            <a:ext cx="5149215" cy="3865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
                                            <p:txEl>
                                              <p:pRg st="8" end="8"/>
                                            </p:txEl>
                                          </p:spTgt>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p:cTn id="55"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
                                            <p:txEl>
                                              <p:pRg st="9" end="9"/>
                                            </p:txEl>
                                          </p:spTgt>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p:cTn id="61"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2"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63" dur="1000" fill="hold"/>
                                        <p:tgtEl>
                                          <p:spTgt spid="3">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
                                            <p:txEl>
                                              <p:pRg st="10" end="10"/>
                                            </p:txEl>
                                          </p:spTgt>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p:cTn id="67"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
                                            <p:txEl>
                                              <p:pRg st="11" end="11"/>
                                            </p:txEl>
                                          </p:spTgt>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p:cTn id="73"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75" dur="1000" fill="hold"/>
                                        <p:tgtEl>
                                          <p:spTgt spid="3">
                                            <p:txEl>
                                              <p:pRg st="12" end="12"/>
                                            </p:txEl>
                                          </p:spTgt>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3">
                                            <p:txEl>
                                              <p:pRg st="12" end="12"/>
                                            </p:txEl>
                                          </p:spTgt>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 calcmode="lin" valueType="num">
                                      <p:cBhvr>
                                        <p:cTn id="79"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81" dur="1000" fill="hold"/>
                                        <p:tgtEl>
                                          <p:spTgt spid="3">
                                            <p:txEl>
                                              <p:pRg st="13" end="13"/>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
                                            <p:txEl>
                                              <p:pRg st="13" end="1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34" presetClass="entr"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 from="(-#ppt_w/2)" to="(#ppt_x)" calcmode="lin" valueType="num">
                                      <p:cBhvr>
                                        <p:cTn id="87" dur="600" fill="hold">
                                          <p:stCondLst>
                                            <p:cond delay="0"/>
                                          </p:stCondLst>
                                        </p:cTn>
                                        <p:tgtEl>
                                          <p:spTgt spid="2"/>
                                        </p:tgtEl>
                                        <p:attrNameLst>
                                          <p:attrName>ppt_x</p:attrName>
                                        </p:attrNameLst>
                                      </p:cBhvr>
                                    </p:anim>
                                    <p:anim from="0" to="-1.0" calcmode="lin" valueType="num">
                                      <p:cBhvr>
                                        <p:cTn id="88" dur="200" decel="50000" autoRev="1" fill="hold">
                                          <p:stCondLst>
                                            <p:cond delay="600"/>
                                          </p:stCondLst>
                                        </p:cTn>
                                        <p:tgtEl>
                                          <p:spTgt spid="2"/>
                                        </p:tgtEl>
                                        <p:attrNameLst>
                                          <p:attrName>xshear</p:attrName>
                                        </p:attrNameLst>
                                      </p:cBhvr>
                                    </p:anim>
                                    <p:animScale>
                                      <p:cBhvr>
                                        <p:cTn id="89" dur="200" decel="100000" autoRev="1" fill="hold">
                                          <p:stCondLst>
                                            <p:cond delay="600"/>
                                          </p:stCondLst>
                                        </p:cTn>
                                        <p:tgtEl>
                                          <p:spTgt spid="2"/>
                                        </p:tgtEl>
                                      </p:cBhvr>
                                      <p:from x="100000" y="100000"/>
                                      <p:to x="80000" y="100000"/>
                                    </p:animScale>
                                    <p:anim by="(#ppt_h/3+#ppt_w*0.1)" calcmode="lin" valueType="num">
                                      <p:cBhvr additive="sum">
                                        <p:cTn id="90" dur="200" decel="100000" autoRev="1" fill="hold">
                                          <p:stCondLst>
                                            <p:cond delay="6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075" y="1141730"/>
            <a:ext cx="10483850" cy="120015"/>
          </a:xfrm>
        </p:spPr>
        <p:txBody>
          <a:bodyPr/>
          <a:lstStyle/>
          <a:p>
            <a:r>
              <a:rPr lang="en-IN" altLang="en-US" sz="3200" b="1">
                <a:solidFill>
                  <a:srgbClr val="FF0000"/>
                </a:solidFill>
                <a:effectLst>
                  <a:outerShdw blurRad="38100" dist="19050" dir="2700000" algn="tl" rotWithShape="0">
                    <a:schemeClr val="dk1">
                      <a:alpha val="40000"/>
                    </a:schemeClr>
                  </a:outerShdw>
                </a:effectLst>
                <a:sym typeface="+mn-ea"/>
              </a:rPr>
              <a:t>RIGHT AGAINST EXPLOITATION (ARTICLE 23 TO 24)</a:t>
            </a:r>
            <a:r>
              <a:rPr lang="en-IN" altLang="en-US" b="1">
                <a:solidFill>
                  <a:srgbClr val="FF0000"/>
                </a:solidFill>
                <a:effectLst>
                  <a:outerShdw blurRad="38100" dist="19050" dir="2700000" algn="tl" rotWithShape="0">
                    <a:schemeClr val="dk1">
                      <a:alpha val="40000"/>
                    </a:schemeClr>
                  </a:outerShdw>
                </a:effectLst>
                <a:sym typeface="+mn-ea"/>
              </a:rPr>
              <a:t/>
            </a:r>
            <a:br>
              <a:rPr lang="en-IN" altLang="en-US" b="1">
                <a:solidFill>
                  <a:srgbClr val="FF0000"/>
                </a:solidFill>
                <a:effectLst>
                  <a:outerShdw blurRad="38100" dist="19050" dir="2700000" algn="tl" rotWithShape="0">
                    <a:schemeClr val="dk1">
                      <a:alpha val="40000"/>
                    </a:schemeClr>
                  </a:outerShdw>
                </a:effectLst>
                <a:sym typeface="+mn-ea"/>
              </a:rPr>
            </a:br>
            <a:endParaRPr lang="en-US"/>
          </a:p>
        </p:txBody>
      </p:sp>
      <p:sp>
        <p:nvSpPr>
          <p:cNvPr id="3" name="Content Placeholder 2"/>
          <p:cNvSpPr>
            <a:spLocks noGrp="1"/>
          </p:cNvSpPr>
          <p:nvPr>
            <p:ph sz="half" idx="1"/>
          </p:nvPr>
        </p:nvSpPr>
        <p:spPr>
          <a:xfrm>
            <a:off x="609600" y="1600200"/>
            <a:ext cx="5588000" cy="4526280"/>
          </a:xfrm>
        </p:spPr>
        <p:txBody>
          <a:bodyPr/>
          <a:lstStyle/>
          <a:p>
            <a:r>
              <a:rPr lang="en-US" sz="2000" b="1"/>
              <a:t>Article 24 – </a:t>
            </a:r>
            <a:r>
              <a:rPr lang="en-US" sz="2000" b="1">
                <a:solidFill>
                  <a:srgbClr val="00B050"/>
                </a:solidFill>
              </a:rPr>
              <a:t>Prohibition of employment of children in factories,</a:t>
            </a:r>
            <a:r>
              <a:rPr lang="en-US" sz="2000" b="1">
                <a:solidFill>
                  <a:schemeClr val="tx1"/>
                </a:solidFill>
              </a:rPr>
              <a:t> etc.</a:t>
            </a:r>
            <a:endParaRPr lang="en-US" sz="2000" b="1">
              <a:solidFill>
                <a:srgbClr val="00B050"/>
              </a:solidFill>
            </a:endParaRPr>
          </a:p>
          <a:p>
            <a:r>
              <a:rPr lang="en-US" sz="2000" b="1"/>
              <a:t>Article 24 says that </a:t>
            </a:r>
            <a:r>
              <a:rPr lang="en-US" sz="2000" b="1">
                <a:solidFill>
                  <a:srgbClr val="00B050"/>
                </a:solidFill>
              </a:rPr>
              <a:t>“No child below the age of fourteen years shall be employed to work in any factory or mine or engaged in any other hazardous employment.”</a:t>
            </a:r>
            <a:endParaRPr lang="en-US" sz="2000" b="1"/>
          </a:p>
          <a:p>
            <a:endParaRPr lang="en-US" sz="2000" b="1"/>
          </a:p>
          <a:p>
            <a:r>
              <a:rPr lang="en-US" sz="2000" b="1"/>
              <a:t>This Article forbids the employment of children below the age of 14 in any </a:t>
            </a:r>
            <a:r>
              <a:rPr lang="en-US" sz="2000" b="1">
                <a:solidFill>
                  <a:srgbClr val="00B050"/>
                </a:solidFill>
              </a:rPr>
              <a:t>hazardous industry or factories or mines, without exception.</a:t>
            </a:r>
          </a:p>
          <a:p>
            <a:endParaRPr lang="en-US" sz="2000" b="1"/>
          </a:p>
        </p:txBody>
      </p:sp>
      <p:pic>
        <p:nvPicPr>
          <p:cNvPr id="5" name="Content Placeholder 4" descr="CHILD LABOUR"/>
          <p:cNvPicPr>
            <a:picLocks noGrp="1" noChangeAspect="1"/>
          </p:cNvPicPr>
          <p:nvPr>
            <p:ph sz="half" idx="2"/>
          </p:nvPr>
        </p:nvPicPr>
        <p:blipFill>
          <a:blip r:embed="rId2"/>
          <a:stretch>
            <a:fillRect/>
          </a:stretch>
        </p:blipFill>
        <p:spPr>
          <a:xfrm>
            <a:off x="6508115" y="2033905"/>
            <a:ext cx="4762500"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set>
                                      <p:cBhvr>
                                        <p:cTn id="14" dur="455" fill="hold">
                                          <p:stCondLst>
                                            <p:cond delay="0"/>
                                          </p:stCondLst>
                                        </p:cTn>
                                        <p:tgtEl>
                                          <p:spTgt spid="3">
                                            <p:txEl>
                                              <p:pRg st="1" end="1"/>
                                            </p:txEl>
                                          </p:spTgt>
                                        </p:tgtEl>
                                        <p:attrNameLst>
                                          <p:attrName>style.rotation</p:attrName>
                                        </p:attrNameLst>
                                      </p:cBhvr>
                                      <p:to>
                                        <p:strVal val="-45.0"/>
                                      </p:to>
                                    </p:set>
                                    <p:anim calcmode="lin" valueType="num">
                                      <p:cBhvr>
                                        <p:cTn id="15" dur="455" fill="hold">
                                          <p:stCondLst>
                                            <p:cond delay="455"/>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nodeType="withEffect">
                                  <p:stCondLst>
                                    <p:cond delay="0"/>
                                  </p:stCondLst>
                                  <p:iterate type="lt">
                                    <p:tmPct val="50000"/>
                                  </p:iterate>
                                  <p:childTnLst>
                                    <p:set>
                                      <p:cBhvr>
                                        <p:cTn id="20" dur="1" fill="hold">
                                          <p:stCondLst>
                                            <p:cond delay="0"/>
                                          </p:stCondLst>
                                        </p:cTn>
                                        <p:tgtEl>
                                          <p:spTgt spid="3">
                                            <p:txEl>
                                              <p:pRg st="3" end="3"/>
                                            </p:txEl>
                                          </p:spTgt>
                                        </p:tgtEl>
                                        <p:attrNameLst>
                                          <p:attrName>style.visibility</p:attrName>
                                        </p:attrNameLst>
                                      </p:cBhvr>
                                      <p:to>
                                        <p:strVal val="visible"/>
                                      </p:to>
                                    </p:set>
                                    <p:set>
                                      <p:cBhvr>
                                        <p:cTn id="21" dur="455" fill="hold">
                                          <p:stCondLst>
                                            <p:cond delay="0"/>
                                          </p:stCondLst>
                                        </p:cTn>
                                        <p:tgtEl>
                                          <p:spTgt spid="3">
                                            <p:txEl>
                                              <p:pRg st="3" end="3"/>
                                            </p:txEl>
                                          </p:spTgt>
                                        </p:tgtEl>
                                        <p:attrNameLst>
                                          <p:attrName>style.rotation</p:attrName>
                                        </p:attrNameLst>
                                      </p:cBhvr>
                                      <p:to>
                                        <p:strVal val="-45.0"/>
                                      </p:to>
                                    </p:set>
                                    <p:anim calcmode="lin" valueType="num">
                                      <p:cBhvr>
                                        <p:cTn id="22" dur="455" fill="hold">
                                          <p:stCondLst>
                                            <p:cond delay="455"/>
                                          </p:stCondLst>
                                        </p:cTn>
                                        <p:tgtEl>
                                          <p:spTgt spid="3">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3">
                                            <p:txEl>
                                              <p:pRg st="3" end="3"/>
                                            </p:txEl>
                                          </p:spTgt>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3">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3">
                                            <p:txEl>
                                              <p:pRg st="3" end="3"/>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path" presetSubtype="0" accel="50000" decel="50000" fill="hold" grpId="0" nodeType="clickEffect">
                                  <p:stCondLst>
                                    <p:cond delay="0"/>
                                  </p:stCondLst>
                                  <p:childTnLst>
                                    <p:animMotion origin="layout" path="M 0 0 C -0.014 -0.005 -0.029 -0.009 -0.044 -0.009 C -0.114 -0.009 -0.169 0.048 -0.169 0.117 C -0.169 0.185 -0.114 0.241 -0.044 0.241 C -0.029 0.241 -0.014 0.238 0 0.233 C -0.047 0.215 -0.08 0.17 -0.08 0.117 C -0.08 0.063 -0.047 0.018 0 0 Z" pathEditMode="relative" ptsTypes="">
                                      <p:cBhvr>
                                        <p:cTn id="29"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solidFill>
                  <a:srgbClr val="FF0000"/>
                </a:solidFill>
              </a:rPr>
              <a:t>CHILD LABOUR AND INDIA</a:t>
            </a:r>
          </a:p>
        </p:txBody>
      </p:sp>
      <p:sp>
        <p:nvSpPr>
          <p:cNvPr id="3" name="Content Placeholder 2"/>
          <p:cNvSpPr>
            <a:spLocks noGrp="1"/>
          </p:cNvSpPr>
          <p:nvPr>
            <p:ph sz="half" idx="1"/>
          </p:nvPr>
        </p:nvSpPr>
        <p:spPr/>
        <p:txBody>
          <a:bodyPr/>
          <a:lstStyle/>
          <a:p>
            <a:r>
              <a:rPr lang="en-US" sz="2400"/>
              <a:t>In </a:t>
            </a:r>
            <a:r>
              <a:rPr lang="en-US" sz="2400">
                <a:solidFill>
                  <a:srgbClr val="00B050"/>
                </a:solidFill>
              </a:rPr>
              <a:t>2011</a:t>
            </a:r>
            <a:r>
              <a:rPr lang="en-US" sz="2400"/>
              <a:t> the national census of India found the total no. of child labourers, aged</a:t>
            </a:r>
            <a:r>
              <a:rPr lang="en-US" sz="2400">
                <a:solidFill>
                  <a:srgbClr val="00B050"/>
                </a:solidFill>
              </a:rPr>
              <a:t> 5–14</a:t>
            </a:r>
            <a:r>
              <a:rPr lang="en-US" sz="2400"/>
              <a:t>, to be at </a:t>
            </a:r>
            <a:r>
              <a:rPr lang="en-US" sz="2400">
                <a:solidFill>
                  <a:srgbClr val="00B050"/>
                </a:solidFill>
              </a:rPr>
              <a:t>10.1 million</a:t>
            </a:r>
            <a:r>
              <a:rPr lang="en-US" sz="2400"/>
              <a:t>, out of the total of </a:t>
            </a:r>
            <a:r>
              <a:rPr lang="en-US" sz="2400">
                <a:solidFill>
                  <a:srgbClr val="00B050"/>
                </a:solidFill>
              </a:rPr>
              <a:t>259.64 million</a:t>
            </a:r>
            <a:r>
              <a:rPr lang="en-US" sz="2400"/>
              <a:t> children in that age group. The child labour problem is not unique to India; worldwide, about </a:t>
            </a:r>
            <a:r>
              <a:rPr lang="en-US" sz="2400">
                <a:solidFill>
                  <a:srgbClr val="00B050"/>
                </a:solidFill>
              </a:rPr>
              <a:t>217 million</a:t>
            </a:r>
            <a:r>
              <a:rPr lang="en-US" sz="2400"/>
              <a:t> children work, many full-time.</a:t>
            </a:r>
          </a:p>
          <a:p>
            <a:r>
              <a:rPr lang="en-US" sz="2400">
                <a:solidFill>
                  <a:srgbClr val="00B050"/>
                </a:solidFill>
              </a:rPr>
              <a:t>2017</a:t>
            </a:r>
            <a:r>
              <a:rPr lang="en-US" sz="2400"/>
              <a:t>	Child Labour (Prohibition and Regulation) Amendment Rules – broad framework against child labour.</a:t>
            </a:r>
          </a:p>
        </p:txBody>
      </p:sp>
      <p:pic>
        <p:nvPicPr>
          <p:cNvPr id="5" name="Content Placeholder 4" descr="CHILD"/>
          <p:cNvPicPr>
            <a:picLocks noGrp="1" noChangeAspect="1"/>
          </p:cNvPicPr>
          <p:nvPr>
            <p:ph sz="half" idx="2"/>
          </p:nvPr>
        </p:nvPicPr>
        <p:blipFill>
          <a:blip r:embed="rId2"/>
          <a:stretch>
            <a:fillRect/>
          </a:stretch>
        </p:blipFill>
        <p:spPr>
          <a:xfrm>
            <a:off x="6197600" y="2066925"/>
            <a:ext cx="5384800" cy="35915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sz="3200" b="1">
                <a:solidFill>
                  <a:srgbClr val="FF0000"/>
                </a:solidFill>
                <a:effectLst>
                  <a:outerShdw blurRad="38100" dist="19050" dir="2700000" algn="tl" rotWithShape="0">
                    <a:schemeClr val="dk1">
                      <a:alpha val="40000"/>
                    </a:schemeClr>
                  </a:outerShdw>
                </a:effectLst>
                <a:sym typeface="+mn-ea"/>
              </a:rPr>
              <a:t>RIGHT TO FREEDOM OF RELIGION (ARTICLE 25 TO 28)</a:t>
            </a:r>
          </a:p>
        </p:txBody>
      </p:sp>
      <p:sp>
        <p:nvSpPr>
          <p:cNvPr id="3" name="Content Placeholder 2"/>
          <p:cNvSpPr>
            <a:spLocks noGrp="1"/>
          </p:cNvSpPr>
          <p:nvPr>
            <p:ph sz="half" idx="1"/>
          </p:nvPr>
        </p:nvSpPr>
        <p:spPr>
          <a:xfrm>
            <a:off x="361950" y="1600200"/>
            <a:ext cx="5632450" cy="4849495"/>
          </a:xfrm>
        </p:spPr>
        <p:txBody>
          <a:bodyPr/>
          <a:lstStyle/>
          <a:p>
            <a:r>
              <a:rPr lang="en-IN" altLang="en-US" sz="2400" b="1">
                <a:solidFill>
                  <a:srgbClr val="00B050"/>
                </a:solidFill>
                <a:effectLst>
                  <a:outerShdw blurRad="38100" dist="19050" dir="2700000" algn="tl" rotWithShape="0">
                    <a:schemeClr val="dk1">
                      <a:alpha val="40000"/>
                    </a:schemeClr>
                  </a:outerShdw>
                </a:effectLst>
                <a:sym typeface="+mn-ea"/>
              </a:rPr>
              <a:t>Article 25 </a:t>
            </a:r>
            <a:r>
              <a:rPr lang="en-IN" altLang="en-US" sz="2400" b="1">
                <a:solidFill>
                  <a:schemeClr val="tx1"/>
                </a:solidFill>
                <a:effectLst>
                  <a:outerShdw blurRad="38100" dist="19050" dir="2700000" algn="tl" rotWithShape="0">
                    <a:schemeClr val="dk1">
                      <a:alpha val="40000"/>
                    </a:schemeClr>
                  </a:outerShdw>
                </a:effectLst>
                <a:sym typeface="+mn-ea"/>
              </a:rPr>
              <a:t> (Freedom of conscience and free profession, practice and propagation of religion)</a:t>
            </a:r>
          </a:p>
          <a:p>
            <a:r>
              <a:rPr lang="en-IN" altLang="en-US" sz="2400" b="1">
                <a:solidFill>
                  <a:srgbClr val="00B050"/>
                </a:solidFill>
                <a:effectLst>
                  <a:outerShdw blurRad="38100" dist="19050" dir="2700000" algn="tl" rotWithShape="0">
                    <a:schemeClr val="dk1">
                      <a:alpha val="40000"/>
                    </a:schemeClr>
                  </a:outerShdw>
                </a:effectLst>
                <a:sym typeface="+mn-ea"/>
              </a:rPr>
              <a:t>Article 26  </a:t>
            </a:r>
            <a:r>
              <a:rPr lang="en-IN" altLang="en-US" sz="2400" b="1">
                <a:solidFill>
                  <a:schemeClr val="tx1"/>
                </a:solidFill>
                <a:effectLst>
                  <a:outerShdw blurRad="38100" dist="19050" dir="2700000" algn="tl" rotWithShape="0">
                    <a:schemeClr val="dk1">
                      <a:alpha val="40000"/>
                    </a:schemeClr>
                  </a:outerShdw>
                </a:effectLst>
                <a:sym typeface="+mn-ea"/>
              </a:rPr>
              <a:t>(Freedom to manage religious affairs)</a:t>
            </a:r>
          </a:p>
          <a:p>
            <a:r>
              <a:rPr lang="en-IN" altLang="en-US" sz="2400" b="1">
                <a:solidFill>
                  <a:srgbClr val="00B050"/>
                </a:solidFill>
                <a:effectLst>
                  <a:outerShdw blurRad="38100" dist="19050" dir="2700000" algn="tl" rotWithShape="0">
                    <a:schemeClr val="dk1">
                      <a:alpha val="40000"/>
                    </a:schemeClr>
                  </a:outerShdw>
                </a:effectLst>
                <a:sym typeface="+mn-ea"/>
              </a:rPr>
              <a:t>Article 27 </a:t>
            </a:r>
            <a:r>
              <a:rPr lang="en-IN" altLang="en-US" sz="2400" b="1">
                <a:solidFill>
                  <a:schemeClr val="tx1"/>
                </a:solidFill>
                <a:effectLst>
                  <a:outerShdw blurRad="38100" dist="19050" dir="2700000" algn="tl" rotWithShape="0">
                    <a:schemeClr val="dk1">
                      <a:alpha val="40000"/>
                    </a:schemeClr>
                  </a:outerShdw>
                </a:effectLst>
                <a:sym typeface="+mn-ea"/>
              </a:rPr>
              <a:t> (Freedom as to payment of taxes for promotion of any particular religion)</a:t>
            </a:r>
          </a:p>
          <a:p>
            <a:r>
              <a:rPr lang="en-IN" altLang="en-US" sz="2400" b="1">
                <a:solidFill>
                  <a:srgbClr val="00B050"/>
                </a:solidFill>
                <a:effectLst>
                  <a:outerShdw blurRad="38100" dist="19050" dir="2700000" algn="tl" rotWithShape="0">
                    <a:schemeClr val="dk1">
                      <a:alpha val="40000"/>
                    </a:schemeClr>
                  </a:outerShdw>
                </a:effectLst>
                <a:sym typeface="+mn-ea"/>
              </a:rPr>
              <a:t>Article 28 </a:t>
            </a:r>
            <a:r>
              <a:rPr lang="en-IN" altLang="en-US" sz="2400" b="1">
                <a:solidFill>
                  <a:schemeClr val="tx1"/>
                </a:solidFill>
                <a:effectLst>
                  <a:outerShdw blurRad="38100" dist="19050" dir="2700000" algn="tl" rotWithShape="0">
                    <a:schemeClr val="dk1">
                      <a:alpha val="40000"/>
                    </a:schemeClr>
                  </a:outerShdw>
                </a:effectLst>
                <a:sym typeface="+mn-ea"/>
              </a:rPr>
              <a:t> (Freedom as to attendance at religious instruction or religious worship in certain educational institutions)</a:t>
            </a:r>
          </a:p>
        </p:txBody>
      </p:sp>
      <p:pic>
        <p:nvPicPr>
          <p:cNvPr id="5" name="Content Placeholder 4" descr="RELIGION"/>
          <p:cNvPicPr>
            <a:picLocks noGrp="1" noChangeAspect="1"/>
          </p:cNvPicPr>
          <p:nvPr>
            <p:ph sz="half" idx="2"/>
          </p:nvPr>
        </p:nvPicPr>
        <p:blipFill>
          <a:blip r:embed="rId2"/>
          <a:stretch>
            <a:fillRect/>
          </a:stretch>
        </p:blipFill>
        <p:spPr>
          <a:xfrm>
            <a:off x="5994400" y="1600835"/>
            <a:ext cx="5588000" cy="4033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strVal val="ppt_w+.3"/>
                                          </p:val>
                                        </p:tav>
                                      </p:tavLst>
                                    </p:anim>
                                    <p:anim calcmode="lin" valueType="num">
                                      <p:cBhvr>
                                        <p:cTn id="7" dur="1000"/>
                                        <p:tgtEl>
                                          <p:spTgt spid="2"/>
                                        </p:tgtEl>
                                        <p:attrNameLst>
                                          <p:attrName>ppt_h</p:attrName>
                                        </p:attrNameLst>
                                      </p:cBhvr>
                                      <p:tavLst>
                                        <p:tav tm="0">
                                          <p:val>
                                            <p:strVal val="ppt_h"/>
                                          </p:val>
                                        </p:tav>
                                        <p:tav tm="100000">
                                          <p:val>
                                            <p:strVal val="ppt_h"/>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2"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38" presetClass="entr" presetSubtype="0" accel="50000" fill="hold" nodeType="clickEffect">
                                  <p:stCondLst>
                                    <p:cond delay="0"/>
                                  </p:stCondLst>
                                  <p:iterate type="lt">
                                    <p:tmPct val="50000"/>
                                  </p:iterate>
                                  <p:childTnLst>
                                    <p:set>
                                      <p:cBhvr>
                                        <p:cTn id="21" dur="1" fill="hold">
                                          <p:stCondLst>
                                            <p:cond delay="0"/>
                                          </p:stCondLst>
                                        </p:cTn>
                                        <p:tgtEl>
                                          <p:spTgt spid="3">
                                            <p:txEl>
                                              <p:pRg st="0" end="0"/>
                                            </p:txEl>
                                          </p:spTgt>
                                        </p:tgtEl>
                                        <p:attrNameLst>
                                          <p:attrName>style.visibility</p:attrName>
                                        </p:attrNameLst>
                                      </p:cBhvr>
                                      <p:to>
                                        <p:strVal val="visible"/>
                                      </p:to>
                                    </p:set>
                                    <p:set>
                                      <p:cBhvr>
                                        <p:cTn id="22" dur="455" fill="hold">
                                          <p:stCondLst>
                                            <p:cond delay="0"/>
                                          </p:stCondLst>
                                        </p:cTn>
                                        <p:tgtEl>
                                          <p:spTgt spid="3">
                                            <p:txEl>
                                              <p:pRg st="0" end="0"/>
                                            </p:txEl>
                                          </p:spTgt>
                                        </p:tgtEl>
                                        <p:attrNameLst>
                                          <p:attrName>style.rotation</p:attrName>
                                        </p:attrNameLst>
                                      </p:cBhvr>
                                      <p:to>
                                        <p:strVal val="-45.0"/>
                                      </p:to>
                                    </p:set>
                                    <p:anim calcmode="lin" valueType="num">
                                      <p:cBhvr>
                                        <p:cTn id="23"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par>
                                <p:cTn id="27" presetID="38" presetClass="entr" presetSubtype="0" accel="50000" fill="hold" nodeType="withEffect">
                                  <p:stCondLst>
                                    <p:cond delay="0"/>
                                  </p:stCondLst>
                                  <p:iterate type="lt">
                                    <p:tmPct val="50000"/>
                                  </p:iterate>
                                  <p:childTnLst>
                                    <p:set>
                                      <p:cBhvr>
                                        <p:cTn id="28" dur="1" fill="hold">
                                          <p:stCondLst>
                                            <p:cond delay="0"/>
                                          </p:stCondLst>
                                        </p:cTn>
                                        <p:tgtEl>
                                          <p:spTgt spid="3">
                                            <p:txEl>
                                              <p:pRg st="1" end="1"/>
                                            </p:txEl>
                                          </p:spTgt>
                                        </p:tgtEl>
                                        <p:attrNameLst>
                                          <p:attrName>style.visibility</p:attrName>
                                        </p:attrNameLst>
                                      </p:cBhvr>
                                      <p:to>
                                        <p:strVal val="visible"/>
                                      </p:to>
                                    </p:set>
                                    <p:set>
                                      <p:cBhvr>
                                        <p:cTn id="29" dur="455" fill="hold">
                                          <p:stCondLst>
                                            <p:cond delay="0"/>
                                          </p:stCondLst>
                                        </p:cTn>
                                        <p:tgtEl>
                                          <p:spTgt spid="3">
                                            <p:txEl>
                                              <p:pRg st="1" end="1"/>
                                            </p:txEl>
                                          </p:spTgt>
                                        </p:tgtEl>
                                        <p:attrNameLst>
                                          <p:attrName>style.rotation</p:attrName>
                                        </p:attrNameLst>
                                      </p:cBhvr>
                                      <p:to>
                                        <p:strVal val="-45.0"/>
                                      </p:to>
                                    </p:set>
                                    <p:anim calcmode="lin" valueType="num">
                                      <p:cBhvr>
                                        <p:cTn id="30" dur="455" fill="hold">
                                          <p:stCondLst>
                                            <p:cond delay="455"/>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31" dur="455"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32" dur="156" decel="50000" autoRev="1" fill="hold">
                                          <p:stCondLst>
                                            <p:cond delay="455"/>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33" dur="136" fill="hold">
                                          <p:stCondLst>
                                            <p:cond delay="864"/>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par>
                                <p:cTn id="34" presetID="38" presetClass="entr" presetSubtype="0" accel="50000" fill="hold" nodeType="withEffect">
                                  <p:stCondLst>
                                    <p:cond delay="0"/>
                                  </p:stCondLst>
                                  <p:iterate type="lt">
                                    <p:tmPct val="50000"/>
                                  </p:iterate>
                                  <p:childTnLst>
                                    <p:set>
                                      <p:cBhvr>
                                        <p:cTn id="35" dur="1" fill="hold">
                                          <p:stCondLst>
                                            <p:cond delay="0"/>
                                          </p:stCondLst>
                                        </p:cTn>
                                        <p:tgtEl>
                                          <p:spTgt spid="3">
                                            <p:txEl>
                                              <p:pRg st="2" end="2"/>
                                            </p:txEl>
                                          </p:spTgt>
                                        </p:tgtEl>
                                        <p:attrNameLst>
                                          <p:attrName>style.visibility</p:attrName>
                                        </p:attrNameLst>
                                      </p:cBhvr>
                                      <p:to>
                                        <p:strVal val="visible"/>
                                      </p:to>
                                    </p:set>
                                    <p:set>
                                      <p:cBhvr>
                                        <p:cTn id="36" dur="455" fill="hold">
                                          <p:stCondLst>
                                            <p:cond delay="0"/>
                                          </p:stCondLst>
                                        </p:cTn>
                                        <p:tgtEl>
                                          <p:spTgt spid="3">
                                            <p:txEl>
                                              <p:pRg st="2" end="2"/>
                                            </p:txEl>
                                          </p:spTgt>
                                        </p:tgtEl>
                                        <p:attrNameLst>
                                          <p:attrName>style.rotation</p:attrName>
                                        </p:attrNameLst>
                                      </p:cBhvr>
                                      <p:to>
                                        <p:strVal val="-45.0"/>
                                      </p:to>
                                    </p:set>
                                    <p:anim calcmode="lin" valueType="num">
                                      <p:cBhvr>
                                        <p:cTn id="37" dur="455" fill="hold">
                                          <p:stCondLst>
                                            <p:cond delay="455"/>
                                          </p:stCondLst>
                                        </p:cTn>
                                        <p:tgtEl>
                                          <p:spTgt spid="3">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38" dur="455" fill="hold">
                                          <p:stCondLst>
                                            <p:cond delay="0"/>
                                          </p:stCondLst>
                                        </p:cTn>
                                        <p:tgtEl>
                                          <p:spTgt spid="3">
                                            <p:txEl>
                                              <p:pRg st="2" end="2"/>
                                            </p:txEl>
                                          </p:spTgt>
                                        </p:tgtEl>
                                        <p:attrNameLst>
                                          <p:attrName>ppt_y</p:attrName>
                                        </p:attrNameLst>
                                      </p:cBhvr>
                                      <p:tavLst>
                                        <p:tav tm="0">
                                          <p:val>
                                            <p:strVal val="#ppt_y-1"/>
                                          </p:val>
                                        </p:tav>
                                        <p:tav tm="100000">
                                          <p:val>
                                            <p:strVal val="#ppt_y-(0.354*#ppt_w-0.172*#ppt_h)"/>
                                          </p:val>
                                        </p:tav>
                                      </p:tavLst>
                                    </p:anim>
                                    <p:anim calcmode="lin" valueType="num">
                                      <p:cBhvr>
                                        <p:cTn id="39" dur="156" decel="50000" autoRev="1" fill="hold">
                                          <p:stCondLst>
                                            <p:cond delay="455"/>
                                          </p:stCondLst>
                                        </p:cTn>
                                        <p:tgtEl>
                                          <p:spTgt spid="3">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40" dur="136" fill="hold">
                                          <p:stCondLst>
                                            <p:cond delay="864"/>
                                          </p:stCondLst>
                                        </p:cTn>
                                        <p:tgtEl>
                                          <p:spTgt spid="3">
                                            <p:txEl>
                                              <p:pRg st="2" end="2"/>
                                            </p:txEl>
                                          </p:spTgt>
                                        </p:tgtEl>
                                        <p:attrNameLst>
                                          <p:attrName>ppt_y</p:attrName>
                                        </p:attrNameLst>
                                      </p:cBhvr>
                                      <p:tavLst>
                                        <p:tav tm="0">
                                          <p:val>
                                            <p:strVal val="#ppt_y-(0.354*#ppt_w-0.172*#ppt_h)"/>
                                          </p:val>
                                        </p:tav>
                                        <p:tav tm="100000">
                                          <p:val>
                                            <p:strVal val="#ppt_y"/>
                                          </p:val>
                                        </p:tav>
                                      </p:tavLst>
                                    </p:anim>
                                  </p:childTnLst>
                                </p:cTn>
                              </p:par>
                              <p:par>
                                <p:cTn id="41" presetID="38" presetClass="entr" presetSubtype="0" accel="50000" fill="hold" nodeType="withEffect">
                                  <p:stCondLst>
                                    <p:cond delay="0"/>
                                  </p:stCondLst>
                                  <p:iterate type="lt">
                                    <p:tmPct val="50000"/>
                                  </p:iterate>
                                  <p:childTnLst>
                                    <p:set>
                                      <p:cBhvr>
                                        <p:cTn id="42" dur="1" fill="hold">
                                          <p:stCondLst>
                                            <p:cond delay="0"/>
                                          </p:stCondLst>
                                        </p:cTn>
                                        <p:tgtEl>
                                          <p:spTgt spid="3">
                                            <p:txEl>
                                              <p:pRg st="3" end="3"/>
                                            </p:txEl>
                                          </p:spTgt>
                                        </p:tgtEl>
                                        <p:attrNameLst>
                                          <p:attrName>style.visibility</p:attrName>
                                        </p:attrNameLst>
                                      </p:cBhvr>
                                      <p:to>
                                        <p:strVal val="visible"/>
                                      </p:to>
                                    </p:set>
                                    <p:set>
                                      <p:cBhvr>
                                        <p:cTn id="43" dur="455" fill="hold">
                                          <p:stCondLst>
                                            <p:cond delay="0"/>
                                          </p:stCondLst>
                                        </p:cTn>
                                        <p:tgtEl>
                                          <p:spTgt spid="3">
                                            <p:txEl>
                                              <p:pRg st="3" end="3"/>
                                            </p:txEl>
                                          </p:spTgt>
                                        </p:tgtEl>
                                        <p:attrNameLst>
                                          <p:attrName>style.rotation</p:attrName>
                                        </p:attrNameLst>
                                      </p:cBhvr>
                                      <p:to>
                                        <p:strVal val="-45.0"/>
                                      </p:to>
                                    </p:set>
                                    <p:anim calcmode="lin" valueType="num">
                                      <p:cBhvr>
                                        <p:cTn id="44" dur="455" fill="hold">
                                          <p:stCondLst>
                                            <p:cond delay="455"/>
                                          </p:stCondLst>
                                        </p:cTn>
                                        <p:tgtEl>
                                          <p:spTgt spid="3">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45" dur="455" fill="hold">
                                          <p:stCondLst>
                                            <p:cond delay="0"/>
                                          </p:stCondLst>
                                        </p:cTn>
                                        <p:tgtEl>
                                          <p:spTgt spid="3">
                                            <p:txEl>
                                              <p:pRg st="3" end="3"/>
                                            </p:txEl>
                                          </p:spTgt>
                                        </p:tgtEl>
                                        <p:attrNameLst>
                                          <p:attrName>ppt_y</p:attrName>
                                        </p:attrNameLst>
                                      </p:cBhvr>
                                      <p:tavLst>
                                        <p:tav tm="0">
                                          <p:val>
                                            <p:strVal val="#ppt_y-1"/>
                                          </p:val>
                                        </p:tav>
                                        <p:tav tm="100000">
                                          <p:val>
                                            <p:strVal val="#ppt_y-(0.354*#ppt_w-0.172*#ppt_h)"/>
                                          </p:val>
                                        </p:tav>
                                      </p:tavLst>
                                    </p:anim>
                                    <p:anim calcmode="lin" valueType="num">
                                      <p:cBhvr>
                                        <p:cTn id="46" dur="156" decel="50000" autoRev="1" fill="hold">
                                          <p:stCondLst>
                                            <p:cond delay="455"/>
                                          </p:stCondLst>
                                        </p:cTn>
                                        <p:tgtEl>
                                          <p:spTgt spid="3">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47" dur="136" fill="hold">
                                          <p:stCondLst>
                                            <p:cond delay="864"/>
                                          </p:stCondLst>
                                        </p:cTn>
                                        <p:tgtEl>
                                          <p:spTgt spid="3">
                                            <p:txEl>
                                              <p:pRg st="3" end="3"/>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sz="3600" b="1">
                <a:solidFill>
                  <a:srgbClr val="FF0000"/>
                </a:solidFill>
                <a:effectLst>
                  <a:outerShdw blurRad="38100" dist="19050" dir="2700000" algn="tl" rotWithShape="0">
                    <a:schemeClr val="dk1">
                      <a:alpha val="40000"/>
                    </a:schemeClr>
                  </a:outerShdw>
                </a:effectLst>
                <a:sym typeface="+mn-ea"/>
              </a:rPr>
              <a:t>CULTURAL AND EDUCATIONAL RIGHTS ( ARTICLE 29 TO 30 )</a:t>
            </a:r>
          </a:p>
        </p:txBody>
      </p:sp>
      <p:sp>
        <p:nvSpPr>
          <p:cNvPr id="3" name="Content Placeholder 2"/>
          <p:cNvSpPr>
            <a:spLocks noGrp="1"/>
          </p:cNvSpPr>
          <p:nvPr>
            <p:ph sz="half" idx="1"/>
          </p:nvPr>
        </p:nvSpPr>
        <p:spPr>
          <a:xfrm>
            <a:off x="420370" y="1170305"/>
            <a:ext cx="6900545" cy="5708015"/>
          </a:xfrm>
        </p:spPr>
        <p:txBody>
          <a:bodyPr/>
          <a:lstStyle/>
          <a:p>
            <a:pPr marL="0" indent="0">
              <a:buNone/>
            </a:pPr>
            <a:r>
              <a:rPr lang="en-IN" altLang="en-US" sz="2400" b="1">
                <a:solidFill>
                  <a:srgbClr val="00B050"/>
                </a:solidFill>
              </a:rPr>
              <a:t>  </a:t>
            </a:r>
          </a:p>
          <a:p>
            <a:r>
              <a:rPr lang="en-US" sz="2400" b="1">
                <a:solidFill>
                  <a:srgbClr val="00B050"/>
                </a:solidFill>
              </a:rPr>
              <a:t>Article 29</a:t>
            </a:r>
            <a:r>
              <a:rPr lang="en-US" sz="2400" b="1"/>
              <a:t> – Protection of Interests of Minorities</a:t>
            </a:r>
          </a:p>
          <a:p>
            <a:r>
              <a:rPr lang="en-US" sz="2400" b="1">
                <a:solidFill>
                  <a:srgbClr val="00B050"/>
                </a:solidFill>
              </a:rPr>
              <a:t>Article 29(1)</a:t>
            </a:r>
            <a:r>
              <a:rPr lang="en-US" sz="2400" b="1"/>
              <a:t>: This provides all citizen groups that reside in India having a distinct culture, language and script, the right to conserve their culture and language. </a:t>
            </a:r>
          </a:p>
          <a:p>
            <a:r>
              <a:rPr lang="en-US" sz="2400" b="1">
                <a:solidFill>
                  <a:srgbClr val="00B050"/>
                </a:solidFill>
              </a:rPr>
              <a:t>Article 29(2)</a:t>
            </a:r>
            <a:r>
              <a:rPr lang="en-US" sz="2400" b="1"/>
              <a:t>: The State shall not deny admission into educational institutes maintained by it or those that receive aids from it, to any person on the basis of race, religion, caste, language, etc. This right is given to individuals and not any community. </a:t>
            </a:r>
          </a:p>
        </p:txBody>
      </p:sp>
      <p:pic>
        <p:nvPicPr>
          <p:cNvPr id="5" name="Content Placeholder 4" descr="29"/>
          <p:cNvPicPr>
            <a:picLocks noGrp="1" noChangeAspect="1"/>
          </p:cNvPicPr>
          <p:nvPr>
            <p:ph sz="half" idx="2"/>
          </p:nvPr>
        </p:nvPicPr>
        <p:blipFill>
          <a:blip r:embed="rId2"/>
          <a:stretch>
            <a:fillRect/>
          </a:stretch>
        </p:blipFill>
        <p:spPr>
          <a:xfrm>
            <a:off x="7150100" y="1797685"/>
            <a:ext cx="4622800" cy="3806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2"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971550"/>
            <a:ext cx="11087735" cy="438150"/>
          </a:xfrm>
        </p:spPr>
        <p:txBody>
          <a:bodyPr/>
          <a:lstStyle/>
          <a:p>
            <a:r>
              <a:rPr lang="en-IN" altLang="en-US" sz="3600" b="1">
                <a:solidFill>
                  <a:srgbClr val="FF0000"/>
                </a:solidFill>
                <a:effectLst>
                  <a:outerShdw blurRad="38100" dist="19050" dir="2700000" algn="tl" rotWithShape="0">
                    <a:schemeClr val="dk1">
                      <a:alpha val="40000"/>
                    </a:schemeClr>
                  </a:outerShdw>
                </a:effectLst>
                <a:sym typeface="+mn-ea"/>
              </a:rPr>
              <a:t>CULTURAL AND EDUCATIONAL RIGHTS ( ARTICLE 29 TO 30 </a:t>
            </a:r>
            <a:r>
              <a:rPr lang="en-IN" altLang="en-US" sz="2800" b="1">
                <a:solidFill>
                  <a:srgbClr val="FF0000"/>
                </a:solidFill>
                <a:effectLst>
                  <a:outerShdw blurRad="38100" dist="19050" dir="2700000" algn="tl" rotWithShape="0">
                    <a:schemeClr val="dk1">
                      <a:alpha val="40000"/>
                    </a:schemeClr>
                  </a:outerShdw>
                </a:effectLst>
                <a:sym typeface="+mn-ea"/>
              </a:rPr>
              <a:t>)</a:t>
            </a:r>
            <a:r>
              <a:rPr lang="en-IN" altLang="en-US" b="1">
                <a:solidFill>
                  <a:srgbClr val="FF0000"/>
                </a:solidFill>
                <a:effectLst>
                  <a:outerShdw blurRad="38100" dist="19050" dir="2700000" algn="tl" rotWithShape="0">
                    <a:schemeClr val="dk1">
                      <a:alpha val="40000"/>
                    </a:schemeClr>
                  </a:outerShdw>
                </a:effectLst>
                <a:sym typeface="+mn-ea"/>
              </a:rPr>
              <a:t/>
            </a:r>
            <a:br>
              <a:rPr lang="en-IN" altLang="en-US" b="1">
                <a:solidFill>
                  <a:srgbClr val="FF0000"/>
                </a:solidFill>
                <a:effectLst>
                  <a:outerShdw blurRad="38100" dist="19050" dir="2700000" algn="tl" rotWithShape="0">
                    <a:schemeClr val="dk1">
                      <a:alpha val="40000"/>
                    </a:schemeClr>
                  </a:outerShdw>
                </a:effectLst>
                <a:sym typeface="+mn-ea"/>
              </a:rPr>
            </a:br>
            <a:endParaRPr lang="en-US"/>
          </a:p>
        </p:txBody>
      </p:sp>
      <p:sp>
        <p:nvSpPr>
          <p:cNvPr id="3" name="Content Placeholder 2"/>
          <p:cNvSpPr>
            <a:spLocks noGrp="1"/>
          </p:cNvSpPr>
          <p:nvPr>
            <p:ph sz="half" idx="1"/>
          </p:nvPr>
        </p:nvSpPr>
        <p:spPr>
          <a:xfrm>
            <a:off x="304800" y="1409700"/>
            <a:ext cx="6139815" cy="5058410"/>
          </a:xfrm>
        </p:spPr>
        <p:txBody>
          <a:bodyPr/>
          <a:lstStyle/>
          <a:p>
            <a:r>
              <a:rPr lang="en-US" sz="2000" b="1">
                <a:solidFill>
                  <a:srgbClr val="00B050"/>
                </a:solidFill>
              </a:rPr>
              <a:t>Article 30</a:t>
            </a:r>
            <a:r>
              <a:rPr lang="en-US" sz="2000" b="1"/>
              <a:t> – Right of Minorities </a:t>
            </a:r>
            <a:r>
              <a:rPr lang="en-US" sz="2000" b="1">
                <a:solidFill>
                  <a:srgbClr val="00B050"/>
                </a:solidFill>
              </a:rPr>
              <a:t>to Establish and Administer Educational Institutions</a:t>
            </a:r>
            <a:endParaRPr lang="en-US" sz="2000" b="1"/>
          </a:p>
          <a:p>
            <a:r>
              <a:rPr lang="en-US" sz="2000" b="1"/>
              <a:t>This right is given to minorities to form and govern their own educational institutions. </a:t>
            </a:r>
          </a:p>
          <a:p>
            <a:endParaRPr lang="en-US" sz="2000" b="1"/>
          </a:p>
          <a:p>
            <a:r>
              <a:rPr lang="en-US" sz="2000" b="1">
                <a:solidFill>
                  <a:srgbClr val="00B050"/>
                </a:solidFill>
              </a:rPr>
              <a:t>Article 30(1</a:t>
            </a:r>
            <a:r>
              <a:rPr lang="en-US" sz="2000" b="1"/>
              <a:t>): All religious and linguistic minorities have the right t</a:t>
            </a:r>
            <a:r>
              <a:rPr lang="en-US" sz="2000" b="1">
                <a:solidFill>
                  <a:srgbClr val="00B050"/>
                </a:solidFill>
              </a:rPr>
              <a:t>o establish and administer educational institutions of their choice. </a:t>
            </a:r>
          </a:p>
          <a:p>
            <a:endParaRPr lang="en-US" sz="2000" b="1"/>
          </a:p>
          <a:p>
            <a:r>
              <a:rPr lang="en-US" sz="2000" b="1">
                <a:solidFill>
                  <a:srgbClr val="00B050"/>
                </a:solidFill>
              </a:rPr>
              <a:t>Article 30(2)</a:t>
            </a:r>
            <a:r>
              <a:rPr lang="en-US" sz="2000" b="1"/>
              <a:t>: The State should not, when </a:t>
            </a:r>
            <a:r>
              <a:rPr lang="en-US" sz="2000" b="1">
                <a:solidFill>
                  <a:srgbClr val="00B050"/>
                </a:solidFill>
              </a:rPr>
              <a:t>granting aid to educational institutions</a:t>
            </a:r>
            <a:r>
              <a:rPr lang="en-US" sz="2000" b="1"/>
              <a:t>, discriminate against any educational institution on the ground that it is under the management of a minority, whether based on religion or language.</a:t>
            </a:r>
          </a:p>
        </p:txBody>
      </p:sp>
      <p:pic>
        <p:nvPicPr>
          <p:cNvPr id="5" name="Content Placeholder 4" descr="30"/>
          <p:cNvPicPr>
            <a:picLocks noGrp="1" noChangeAspect="1"/>
          </p:cNvPicPr>
          <p:nvPr>
            <p:ph sz="half" idx="2"/>
          </p:nvPr>
        </p:nvPicPr>
        <p:blipFill>
          <a:blip r:embed="rId2"/>
          <a:stretch>
            <a:fillRect/>
          </a:stretch>
        </p:blipFill>
        <p:spPr>
          <a:xfrm>
            <a:off x="6197600" y="1940560"/>
            <a:ext cx="5384800" cy="3768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9"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0" fill="hold"/>
                                        <p:tgtEl>
                                          <p:spTgt spid="2"/>
                                        </p:tgtEl>
                                        <p:attrNameLst>
                                          <p:attrName>ppt_w</p:attrName>
                                        </p:attrNameLst>
                                      </p:cBhvr>
                                      <p:tavLst>
                                        <p:tav tm="0" fmla="#ppt_w*sin(2.5*pi*$)">
                                          <p:val>
                                            <p:fltVal val="0"/>
                                          </p:val>
                                        </p:tav>
                                        <p:tav tm="100000">
                                          <p:val>
                                            <p:fltVal val="1"/>
                                          </p:val>
                                        </p:tav>
                                      </p:tavLst>
                                    </p:anim>
                                    <p:anim calcmode="lin" valueType="num">
                                      <p:cBhvr>
                                        <p:cTn id="34"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b="1">
                <a:solidFill>
                  <a:srgbClr val="FF0000"/>
                </a:solidFill>
                <a:effectLst>
                  <a:outerShdw blurRad="38100" dist="19050" dir="2700000" algn="tl" rotWithShape="0">
                    <a:schemeClr val="dk1">
                      <a:alpha val="40000"/>
                    </a:schemeClr>
                  </a:outerShdw>
                </a:effectLst>
                <a:sym typeface="+mn-ea"/>
              </a:rPr>
              <a:t>RIGHT TO CONSTITUTIONAL REMEDIES ( ARTICLE 32 TO 35)</a:t>
            </a:r>
          </a:p>
        </p:txBody>
      </p:sp>
      <p:sp>
        <p:nvSpPr>
          <p:cNvPr id="3" name="Content Placeholder 2"/>
          <p:cNvSpPr>
            <a:spLocks noGrp="1"/>
          </p:cNvSpPr>
          <p:nvPr>
            <p:ph sz="half" idx="1"/>
          </p:nvPr>
        </p:nvSpPr>
        <p:spPr>
          <a:xfrm>
            <a:off x="609600" y="1600200"/>
            <a:ext cx="5400040" cy="4745990"/>
          </a:xfrm>
        </p:spPr>
        <p:txBody>
          <a:bodyPr/>
          <a:lstStyle/>
          <a:p>
            <a:r>
              <a:rPr lang="en-US" sz="2800" b="1"/>
              <a:t>It grants powers to the </a:t>
            </a:r>
            <a:r>
              <a:rPr lang="en-US" sz="2800" b="1">
                <a:solidFill>
                  <a:srgbClr val="00B050"/>
                </a:solidFill>
              </a:rPr>
              <a:t>Supreme Court</a:t>
            </a:r>
            <a:r>
              <a:rPr lang="en-US" sz="2800" b="1"/>
              <a:t>. ... The power to issue </a:t>
            </a:r>
            <a:r>
              <a:rPr lang="en-US" sz="2800" b="1">
                <a:solidFill>
                  <a:srgbClr val="00B050"/>
                </a:solidFill>
              </a:rPr>
              <a:t>writs</a:t>
            </a:r>
            <a:r>
              <a:rPr lang="en-US" sz="2800" b="1"/>
              <a:t> given to the Supreme Court under this Article is </a:t>
            </a:r>
            <a:r>
              <a:rPr lang="en-US" sz="2800" b="1">
                <a:solidFill>
                  <a:srgbClr val="00B050"/>
                </a:solidFill>
              </a:rPr>
              <a:t>mandatory</a:t>
            </a:r>
            <a:r>
              <a:rPr lang="en-US" sz="2800" b="1"/>
              <a:t>. The power to issue writs given to the </a:t>
            </a:r>
            <a:r>
              <a:rPr lang="en-US" sz="2800" b="1">
                <a:solidFill>
                  <a:srgbClr val="00B050"/>
                </a:solidFill>
              </a:rPr>
              <a:t>High Courts</a:t>
            </a:r>
            <a:r>
              <a:rPr lang="en-US" sz="2800" b="1"/>
              <a:t> under this Article is </a:t>
            </a:r>
            <a:r>
              <a:rPr lang="en-US" sz="2800" b="1">
                <a:solidFill>
                  <a:srgbClr val="00B050"/>
                </a:solidFill>
              </a:rPr>
              <a:t>discretionary</a:t>
            </a:r>
            <a:r>
              <a:rPr lang="en-US" sz="2800" b="1"/>
              <a:t>. It is in itself a Fundamental Right under the Constitution of india</a:t>
            </a:r>
            <a:r>
              <a:rPr lang="en-IN" altLang="en-US" sz="2800" b="1"/>
              <a:t>.</a:t>
            </a:r>
          </a:p>
        </p:txBody>
      </p:sp>
      <p:pic>
        <p:nvPicPr>
          <p:cNvPr id="5" name="Content Placeholder 4" descr="supremr court"/>
          <p:cNvPicPr>
            <a:picLocks noGrp="1" noChangeAspect="1"/>
          </p:cNvPicPr>
          <p:nvPr>
            <p:ph sz="half" idx="2"/>
          </p:nvPr>
        </p:nvPicPr>
        <p:blipFill>
          <a:blip r:embed="rId3"/>
          <a:stretch>
            <a:fillRect/>
          </a:stretch>
        </p:blipFill>
        <p:spPr>
          <a:xfrm>
            <a:off x="6197600" y="1600200"/>
            <a:ext cx="5384800" cy="4311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8" presetClass="entr" presetSubtype="0" accel="50000" fill="hold" nodeType="clickEffect">
                                  <p:stCondLst>
                                    <p:cond delay="0"/>
                                  </p:stCondLst>
                                  <p:iterate type="lt">
                                    <p:tmPct val="50000"/>
                                  </p:iterate>
                                  <p:childTnLst>
                                    <p:set>
                                      <p:cBhvr>
                                        <p:cTn id="14" dur="1" fill="hold">
                                          <p:stCondLst>
                                            <p:cond delay="0"/>
                                          </p:stCondLst>
                                        </p:cTn>
                                        <p:tgtEl>
                                          <p:spTgt spid="3">
                                            <p:txEl>
                                              <p:pRg st="0" end="0"/>
                                            </p:txEl>
                                          </p:spTgt>
                                        </p:tgtEl>
                                        <p:attrNameLst>
                                          <p:attrName>style.visibility</p:attrName>
                                        </p:attrNameLst>
                                      </p:cBhvr>
                                      <p:to>
                                        <p:strVal val="visible"/>
                                      </p:to>
                                    </p:set>
                                    <p:set>
                                      <p:cBhvr>
                                        <p:cTn id="15" dur="455" fill="hold">
                                          <p:stCondLst>
                                            <p:cond delay="0"/>
                                          </p:stCondLst>
                                        </p:cTn>
                                        <p:tgtEl>
                                          <p:spTgt spid="3">
                                            <p:txEl>
                                              <p:pRg st="0" end="0"/>
                                            </p:txEl>
                                          </p:spTgt>
                                        </p:tgtEl>
                                        <p:attrNameLst>
                                          <p:attrName>style.rotation</p:attrName>
                                        </p:attrNameLst>
                                      </p:cBhvr>
                                      <p:to>
                                        <p:strVal val="-45.0"/>
                                      </p:to>
                                    </p:set>
                                    <p:anim calcmode="lin" valueType="num">
                                      <p:cBhvr>
                                        <p:cTn id="16"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 calcmode="lin" valueType="num">
                                      <p:cBhvr>
                                        <p:cTn id="26" dur="500" fill="hold"/>
                                        <p:tgtEl>
                                          <p:spTgt spid="5"/>
                                        </p:tgtEl>
                                        <p:attrNameLst>
                                          <p:attrName>style.rotation</p:attrName>
                                        </p:attrNameLst>
                                      </p:cBhvr>
                                      <p:tavLst>
                                        <p:tav tm="0">
                                          <p:val>
                                            <p:fltVal val="360"/>
                                          </p:val>
                                        </p:tav>
                                        <p:tav tm="100000">
                                          <p:val>
                                            <p:fltVal val="0"/>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ln w="22225">
                  <a:solidFill>
                    <a:schemeClr val="accent2"/>
                  </a:solidFill>
                  <a:prstDash val="solid"/>
                </a:ln>
                <a:solidFill>
                  <a:srgbClr val="FF0000"/>
                </a:solidFill>
                <a:effectLst/>
              </a:rPr>
              <a:t>   THE LEGISLATIVE ( INDIAN PARLIAMENT)</a:t>
            </a:r>
          </a:p>
        </p:txBody>
      </p:sp>
      <p:pic>
        <p:nvPicPr>
          <p:cNvPr id="4" name="Content Placeholder 3" descr="1"/>
          <p:cNvPicPr>
            <a:picLocks noGrp="1" noChangeAspect="1"/>
          </p:cNvPicPr>
          <p:nvPr>
            <p:ph idx="1"/>
          </p:nvPr>
        </p:nvPicPr>
        <p:blipFill>
          <a:blip r:embed="rId3"/>
          <a:stretch>
            <a:fillRect/>
          </a:stretch>
        </p:blipFill>
        <p:spPr>
          <a:xfrm>
            <a:off x="1051560" y="1478280"/>
            <a:ext cx="10430510" cy="45942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solidFill>
                  <a:srgbClr val="FF0000"/>
                </a:solidFill>
              </a:rPr>
              <a:t>Types of Writs In Indian Constitution</a:t>
            </a:r>
          </a:p>
        </p:txBody>
      </p:sp>
      <p:sp>
        <p:nvSpPr>
          <p:cNvPr id="10" name="Oval 9"/>
          <p:cNvSpPr/>
          <p:nvPr/>
        </p:nvSpPr>
        <p:spPr>
          <a:xfrm>
            <a:off x="742315" y="4608830"/>
            <a:ext cx="2426970" cy="1118870"/>
          </a:xfrm>
          <a:prstGeom prst="ellips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IN" alt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Prohibition</a:t>
            </a:r>
          </a:p>
        </p:txBody>
      </p:sp>
      <p:sp>
        <p:nvSpPr>
          <p:cNvPr id="14" name="Oval 13"/>
          <p:cNvSpPr/>
          <p:nvPr/>
        </p:nvSpPr>
        <p:spPr>
          <a:xfrm>
            <a:off x="3360420" y="4608830"/>
            <a:ext cx="2426970" cy="1118870"/>
          </a:xfrm>
          <a:prstGeom prst="ellips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IN" alt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Quo warranto</a:t>
            </a:r>
          </a:p>
        </p:txBody>
      </p:sp>
      <p:sp>
        <p:nvSpPr>
          <p:cNvPr id="15" name="Oval 14"/>
          <p:cNvSpPr/>
          <p:nvPr/>
        </p:nvSpPr>
        <p:spPr>
          <a:xfrm>
            <a:off x="3360420" y="1969770"/>
            <a:ext cx="2426970" cy="1118870"/>
          </a:xfrm>
          <a:prstGeom prst="ellips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IN" alt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Mandamus</a:t>
            </a:r>
          </a:p>
        </p:txBody>
      </p:sp>
      <p:sp>
        <p:nvSpPr>
          <p:cNvPr id="16" name="Oval 15"/>
          <p:cNvSpPr/>
          <p:nvPr/>
        </p:nvSpPr>
        <p:spPr>
          <a:xfrm>
            <a:off x="2088515" y="3303905"/>
            <a:ext cx="2426970" cy="1118870"/>
          </a:xfrm>
          <a:prstGeom prst="ellips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IN" alt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Certiorary</a:t>
            </a:r>
          </a:p>
        </p:txBody>
      </p:sp>
      <p:sp>
        <p:nvSpPr>
          <p:cNvPr id="17" name="Oval 16"/>
          <p:cNvSpPr/>
          <p:nvPr/>
        </p:nvSpPr>
        <p:spPr>
          <a:xfrm>
            <a:off x="899795" y="2032635"/>
            <a:ext cx="2426970" cy="1118870"/>
          </a:xfrm>
          <a:prstGeom prst="ellips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IN" alt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Habeas Corpus</a:t>
            </a:r>
          </a:p>
        </p:txBody>
      </p:sp>
      <p:sp>
        <p:nvSpPr>
          <p:cNvPr id="19" name="Content Placeholder 18"/>
          <p:cNvSpPr>
            <a:spLocks noGrp="1"/>
          </p:cNvSpPr>
          <p:nvPr>
            <p:ph sz="half" idx="2"/>
          </p:nvPr>
        </p:nvSpPr>
        <p:spPr/>
        <p:txBody>
          <a:bodyPr/>
          <a:lstStyle/>
          <a:p>
            <a:endParaRPr lang="en-US"/>
          </a:p>
        </p:txBody>
      </p:sp>
      <p:pic>
        <p:nvPicPr>
          <p:cNvPr id="20" name="Content Placeholder 19" descr="WRITS"/>
          <p:cNvPicPr>
            <a:picLocks noGrp="1" noChangeAspect="1"/>
          </p:cNvPicPr>
          <p:nvPr>
            <p:ph sz="half" idx="1"/>
          </p:nvPr>
        </p:nvPicPr>
        <p:blipFill>
          <a:blip r:embed="rId2"/>
          <a:stretch>
            <a:fillRect/>
          </a:stretch>
        </p:blipFill>
        <p:spPr>
          <a:xfrm>
            <a:off x="6197600" y="1417955"/>
            <a:ext cx="5488305" cy="47085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solidFill>
                  <a:srgbClr val="FF0000"/>
                </a:solidFill>
              </a:rPr>
              <a:t>EXPANDING SCOPE OF RIGHT</a:t>
            </a:r>
          </a:p>
        </p:txBody>
      </p:sp>
      <p:sp>
        <p:nvSpPr>
          <p:cNvPr id="3" name="Content Placeholder 2"/>
          <p:cNvSpPr>
            <a:spLocks noGrp="1"/>
          </p:cNvSpPr>
          <p:nvPr>
            <p:ph sz="half" idx="1"/>
          </p:nvPr>
        </p:nvSpPr>
        <p:spPr>
          <a:xfrm>
            <a:off x="609600" y="1600200"/>
            <a:ext cx="5384800" cy="4857115"/>
          </a:xfrm>
        </p:spPr>
        <p:txBody>
          <a:bodyPr/>
          <a:lstStyle/>
          <a:p>
            <a:r>
              <a:rPr lang="en-US" sz="2400"/>
              <a:t>Apart from the Fundamental Rights, our </a:t>
            </a:r>
            <a:r>
              <a:rPr lang="en-US" sz="2400">
                <a:solidFill>
                  <a:srgbClr val="00B050"/>
                </a:solidFill>
              </a:rPr>
              <a:t>Constitution and law</a:t>
            </a:r>
            <a:r>
              <a:rPr lang="en-US" sz="2400"/>
              <a:t> offers a wider range of rights. This has expanded the scope of rights. From time to time, the courts gave judgements to expand the scope of rights. Certain rights like right to </a:t>
            </a:r>
            <a:r>
              <a:rPr lang="en-US" sz="2400">
                <a:solidFill>
                  <a:srgbClr val="00B050"/>
                </a:solidFill>
              </a:rPr>
              <a:t>freedom of press</a:t>
            </a:r>
            <a:r>
              <a:rPr lang="en-US" sz="2400"/>
              <a:t>, right to </a:t>
            </a:r>
            <a:r>
              <a:rPr lang="en-US" sz="2400">
                <a:solidFill>
                  <a:srgbClr val="00B050"/>
                </a:solidFill>
              </a:rPr>
              <a:t>information</a:t>
            </a:r>
            <a:r>
              <a:rPr lang="en-US" sz="2400"/>
              <a:t>,</a:t>
            </a:r>
            <a:r>
              <a:rPr lang="en-IN" altLang="en-US" sz="2400"/>
              <a:t>right to </a:t>
            </a:r>
            <a:r>
              <a:rPr lang="en-IN" altLang="en-US" sz="2400">
                <a:solidFill>
                  <a:srgbClr val="00B050"/>
                </a:solidFill>
              </a:rPr>
              <a:t>work</a:t>
            </a:r>
            <a:r>
              <a:rPr lang="en-IN" altLang="en-US" sz="2400"/>
              <a:t>,right to </a:t>
            </a:r>
            <a:r>
              <a:rPr lang="en-IN" altLang="en-US" sz="2400">
                <a:solidFill>
                  <a:srgbClr val="00B050"/>
                </a:solidFill>
              </a:rPr>
              <a:t>health</a:t>
            </a:r>
            <a:r>
              <a:rPr lang="en-US" sz="2400"/>
              <a:t> and right to</a:t>
            </a:r>
            <a:r>
              <a:rPr lang="en-US" sz="2400">
                <a:solidFill>
                  <a:srgbClr val="00B050"/>
                </a:solidFill>
              </a:rPr>
              <a:t> education</a:t>
            </a:r>
            <a:r>
              <a:rPr lang="en-US" sz="2400"/>
              <a:t> are deprived from the Fundamental Rights. </a:t>
            </a:r>
          </a:p>
        </p:txBody>
      </p:sp>
      <p:pic>
        <p:nvPicPr>
          <p:cNvPr id="5" name="Content Placeholder 4" descr="scope"/>
          <p:cNvPicPr>
            <a:picLocks noGrp="1" noChangeAspect="1"/>
          </p:cNvPicPr>
          <p:nvPr>
            <p:ph sz="half" idx="2"/>
          </p:nvPr>
        </p:nvPicPr>
        <p:blipFill>
          <a:blip r:embed="rId2"/>
          <a:stretch>
            <a:fillRect/>
          </a:stretch>
        </p:blipFill>
        <p:spPr>
          <a:xfrm>
            <a:off x="6162675" y="1417955"/>
            <a:ext cx="5419725" cy="4363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solidFill>
                  <a:srgbClr val="FF0000"/>
                </a:solidFill>
              </a:rPr>
              <a:t>PITAMBAR DAS MAHESHWARI</a:t>
            </a:r>
          </a:p>
        </p:txBody>
      </p:sp>
      <p:sp>
        <p:nvSpPr>
          <p:cNvPr id="3" name="Content Placeholder 2"/>
          <p:cNvSpPr>
            <a:spLocks noGrp="1"/>
          </p:cNvSpPr>
          <p:nvPr>
            <p:ph sz="half" idx="1"/>
          </p:nvPr>
        </p:nvSpPr>
        <p:spPr>
          <a:xfrm>
            <a:off x="609600" y="1837055"/>
            <a:ext cx="10972800" cy="4526280"/>
          </a:xfrm>
        </p:spPr>
        <p:txBody>
          <a:bodyPr/>
          <a:lstStyle/>
          <a:p>
            <a:pPr marL="0" indent="0">
              <a:buNone/>
            </a:pPr>
            <a:endParaRPr lang="en-IN" altLang="en-US"/>
          </a:p>
          <a:p>
            <a:pPr marL="0" indent="0">
              <a:buNone/>
            </a:pPr>
            <a:endParaRPr lang="en-IN" altLang="en-US"/>
          </a:p>
          <a:p>
            <a:pPr marL="0" indent="0">
              <a:buNone/>
            </a:pPr>
            <a:endParaRPr lang="en-IN" altLang="en-US"/>
          </a:p>
          <a:p>
            <a:pPr marL="0" indent="0">
              <a:buNone/>
            </a:pPr>
            <a:r>
              <a:rPr lang="en-IN" altLang="en-US"/>
              <a:t>                     </a:t>
            </a:r>
            <a:r>
              <a:rPr lang="en-IN" altLang="en-US" sz="6000" b="1">
                <a:solidFill>
                  <a:srgbClr val="00B050"/>
                </a:solidFill>
              </a:rPr>
              <a:t>  </a:t>
            </a:r>
          </a:p>
        </p:txBody>
      </p:sp>
      <p:sp>
        <p:nvSpPr>
          <p:cNvPr id="4" name="Content Placeholder 3"/>
          <p:cNvSpPr>
            <a:spLocks noGrp="1"/>
          </p:cNvSpPr>
          <p:nvPr>
            <p:ph sz="half" idx="2"/>
          </p:nvPr>
        </p:nvSpPr>
        <p:spPr>
          <a:xfrm flipH="1" flipV="1">
            <a:off x="11582400" y="6113145"/>
            <a:ext cx="119380" cy="76200"/>
          </a:xfrm>
        </p:spPr>
        <p:txBody>
          <a:bodyPr/>
          <a:lstStyle/>
          <a:p>
            <a:r>
              <a:rPr lang="en-IN" altLang="en-US"/>
              <a:t>Z</a:t>
            </a:r>
          </a:p>
        </p:txBody>
      </p:sp>
      <p:pic>
        <p:nvPicPr>
          <p:cNvPr id="5" name="Picture 4" descr="THANK U"/>
          <p:cNvPicPr>
            <a:picLocks noChangeAspect="1"/>
          </p:cNvPicPr>
          <p:nvPr/>
        </p:nvPicPr>
        <p:blipFill>
          <a:blip r:embed="rId3"/>
          <a:stretch>
            <a:fillRect/>
          </a:stretch>
        </p:blipFill>
        <p:spPr>
          <a:xfrm>
            <a:off x="10160" y="-31750"/>
            <a:ext cx="12174855" cy="6813550"/>
          </a:xfrm>
          <a:prstGeom prst="rect">
            <a:avLst/>
          </a:prstGeom>
        </p:spPr>
      </p:pic>
      <p:sp>
        <p:nvSpPr>
          <p:cNvPr id="6" name="Text Box 5"/>
          <p:cNvSpPr txBox="1"/>
          <p:nvPr/>
        </p:nvSpPr>
        <p:spPr>
          <a:xfrm>
            <a:off x="112395" y="5821045"/>
            <a:ext cx="4208780" cy="400110"/>
          </a:xfrm>
          <a:prstGeom prst="rect">
            <a:avLst/>
          </a:prstGeom>
          <a:noFill/>
        </p:spPr>
        <p:txBody>
          <a:bodyPr wrap="square" rtlCol="0">
            <a:spAutoFit/>
          </a:bodyPr>
          <a:lstStyle/>
          <a:p>
            <a:endParaRPr lang="en-IN" altLang="en-US" sz="2000" b="1" dirty="0">
              <a:gradFill>
                <a:gsLst>
                  <a:gs pos="0">
                    <a:srgbClr val="7B32B2"/>
                  </a:gs>
                  <a:gs pos="100000">
                    <a:srgbClr val="401A5D"/>
                  </a:gs>
                </a:gsLst>
                <a:lin scaled="0"/>
              </a:gra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solidFill>
                  <a:srgbClr val="FF0000"/>
                </a:solidFill>
              </a:rPr>
              <a:t>DEMOCRACY</a:t>
            </a:r>
          </a:p>
        </p:txBody>
      </p:sp>
      <p:sp>
        <p:nvSpPr>
          <p:cNvPr id="5" name="Text Box 4"/>
          <p:cNvSpPr txBox="1"/>
          <p:nvPr>
            <p:custDataLst>
              <p:tags r:id="rId1"/>
            </p:custDataLst>
          </p:nvPr>
        </p:nvSpPr>
        <p:spPr>
          <a:xfrm>
            <a:off x="374015" y="1834515"/>
            <a:ext cx="5871845" cy="4585871"/>
          </a:xfrm>
          <a:prstGeom prst="rect">
            <a:avLst/>
          </a:prstGeom>
          <a:noFill/>
        </p:spPr>
        <p:txBody>
          <a:bodyPr wrap="square" rtlCol="0" anchor="t">
            <a:spAutoFit/>
          </a:bodyPr>
          <a:lstStyle/>
          <a:p>
            <a:pPr marL="285750" indent="-285750">
              <a:buFont typeface="Wingdings" panose="05000000000000000000" charset="0"/>
              <a:buChar char="ü"/>
            </a:pPr>
            <a:r>
              <a:rPr lang="en-IN" altLang="en-US" sz="2000" b="1" dirty="0"/>
              <a:t>U.S.</a:t>
            </a:r>
            <a:r>
              <a:rPr lang="en-US" sz="2000" b="1" dirty="0"/>
              <a:t> president </a:t>
            </a:r>
            <a:r>
              <a:rPr lang="en-US" sz="2000" b="1" dirty="0">
                <a:solidFill>
                  <a:srgbClr val="00B050"/>
                </a:solidFill>
              </a:rPr>
              <a:t>Abraham Lincoln</a:t>
            </a:r>
            <a:r>
              <a:rPr lang="en-US" sz="2000" b="1" dirty="0"/>
              <a:t> </a:t>
            </a:r>
            <a:r>
              <a:rPr lang="en-US" sz="2000" b="1" dirty="0">
                <a:solidFill>
                  <a:srgbClr val="FF0000"/>
                </a:solidFill>
              </a:rPr>
              <a:t>(1809-1865)</a:t>
            </a:r>
            <a:r>
              <a:rPr lang="en-US" sz="2000" b="1" dirty="0"/>
              <a:t> defined democracy as: «Government of the people, by the people, for the people</a:t>
            </a:r>
            <a:r>
              <a:rPr lang="en-IN" altLang="en-US" sz="2000" b="1" dirty="0"/>
              <a:t>.</a:t>
            </a:r>
            <a:endParaRPr lang="en-US" sz="2000" b="1" dirty="0"/>
          </a:p>
          <a:p>
            <a:pPr marL="285750" indent="-285750">
              <a:buFont typeface="Wingdings" panose="05000000000000000000" charset="0"/>
              <a:buChar char="ü"/>
            </a:pPr>
            <a:endParaRPr lang="en-US" sz="2000" b="1" dirty="0"/>
          </a:p>
          <a:p>
            <a:pPr marL="285750" indent="-285750">
              <a:buFont typeface="Wingdings" panose="05000000000000000000" charset="0"/>
              <a:buChar char="ü"/>
            </a:pPr>
            <a:r>
              <a:rPr lang="en-US" sz="2000" b="1" dirty="0"/>
              <a:t>Democratic government is a more accountable form of government. Democracy improves the </a:t>
            </a:r>
            <a:r>
              <a:rPr lang="en-US" sz="2000" b="1" dirty="0">
                <a:solidFill>
                  <a:srgbClr val="00B050"/>
                </a:solidFill>
              </a:rPr>
              <a:t>quality of decision</a:t>
            </a:r>
            <a:r>
              <a:rPr lang="en-US" sz="2000" b="1" dirty="0"/>
              <a:t> making. Democracy provides a method to deal with differences and conflicts. Democracy enhances the </a:t>
            </a:r>
            <a:r>
              <a:rPr lang="en-US" sz="2000" b="1" dirty="0">
                <a:solidFill>
                  <a:srgbClr val="00B050"/>
                </a:solidFill>
              </a:rPr>
              <a:t>dignity of citizens</a:t>
            </a:r>
            <a:r>
              <a:rPr lang="en-US" sz="2000" b="1" dirty="0"/>
              <a:t>. It allows us to correct its own mistakes.</a:t>
            </a:r>
            <a:endParaRPr lang="en-US" sz="2000" dirty="0"/>
          </a:p>
          <a:p>
            <a:pPr marL="285750" indent="-285750">
              <a:buFont typeface="Wingdings" panose="05000000000000000000" charset="0"/>
              <a:buChar char="ü"/>
            </a:pPr>
            <a:endParaRPr lang="en-US" dirty="0"/>
          </a:p>
          <a:p>
            <a:pPr marL="285750" indent="-285750">
              <a:buFont typeface="Wingdings" panose="05000000000000000000" charset="0"/>
              <a:buChar char="ü"/>
            </a:pPr>
            <a:endParaRPr lang="en-US" dirty="0"/>
          </a:p>
          <a:p>
            <a:pPr marL="285750" indent="-285750">
              <a:buFont typeface="Wingdings" panose="05000000000000000000" charset="0"/>
              <a:buChar char="ü"/>
            </a:pPr>
            <a:endParaRPr lang="en-US" dirty="0"/>
          </a:p>
          <a:p>
            <a:pPr marL="285750" indent="-285750">
              <a:buFont typeface="Wingdings" panose="05000000000000000000" charset="0"/>
              <a:buChar char="ü"/>
            </a:pPr>
            <a:endParaRPr lang="en-US" dirty="0"/>
          </a:p>
        </p:txBody>
      </p:sp>
      <p:pic>
        <p:nvPicPr>
          <p:cNvPr id="7" name="Content Placeholder 6" descr="4-2"/>
          <p:cNvPicPr>
            <a:picLocks noGrp="1" noChangeAspect="1"/>
          </p:cNvPicPr>
          <p:nvPr>
            <p:ph idx="1"/>
          </p:nvPr>
        </p:nvPicPr>
        <p:blipFill>
          <a:blip r:embed="rId3"/>
          <a:stretch>
            <a:fillRect/>
          </a:stretch>
        </p:blipFill>
        <p:spPr>
          <a:xfrm>
            <a:off x="6115050" y="1687830"/>
            <a:ext cx="5467350" cy="4129405"/>
          </a:xfrm>
          <a:prstGeom prst="rect">
            <a:avLst/>
          </a:prstGeom>
        </p:spPr>
      </p:pic>
    </p:spTree>
  </p:cSld>
  <p:clrMapOvr>
    <a:masterClrMapping/>
  </p:clrMapOvr>
  <p:timing>
    <p:tnLst>
      <p:par>
        <p:cTn id="1" dur="indefinite" restart="never" nodeType="tmRoot"/>
      </p:par>
    </p:tnLst>
    <p:bldLst>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altLang="en-US">
                <a:solidFill>
                  <a:srgbClr val="FF0000"/>
                </a:solidFill>
              </a:rPr>
              <a:t>DEMOCRACY </a:t>
            </a:r>
            <a:r>
              <a:rPr lang="en-IN" altLang="en-US" sz="2400">
                <a:solidFill>
                  <a:srgbClr val="FF0000"/>
                </a:solidFill>
              </a:rPr>
              <a:t>IN</a:t>
            </a:r>
            <a:r>
              <a:rPr lang="en-IN" altLang="en-US">
                <a:solidFill>
                  <a:srgbClr val="FF0000"/>
                </a:solidFill>
              </a:rPr>
              <a:t> INDIA</a:t>
            </a:r>
          </a:p>
        </p:txBody>
      </p:sp>
      <p:pic>
        <p:nvPicPr>
          <p:cNvPr id="4" name="Content Placeholder 3" descr="NEW DEMO"/>
          <p:cNvPicPr>
            <a:picLocks noGrp="1" noChangeAspect="1"/>
          </p:cNvPicPr>
          <p:nvPr>
            <p:ph sz="half" idx="1"/>
          </p:nvPr>
        </p:nvPicPr>
        <p:blipFill>
          <a:blip r:embed="rId2"/>
          <a:stretch>
            <a:fillRect/>
          </a:stretch>
        </p:blipFill>
        <p:spPr>
          <a:xfrm>
            <a:off x="862965" y="2214245"/>
            <a:ext cx="4876800" cy="3327400"/>
          </a:xfrm>
          <a:prstGeom prst="rect">
            <a:avLst/>
          </a:prstGeom>
        </p:spPr>
      </p:pic>
      <p:pic>
        <p:nvPicPr>
          <p:cNvPr id="5" name="Content Placeholder 4" descr="DEMO INDIA"/>
          <p:cNvPicPr>
            <a:picLocks noGrp="1" noChangeAspect="1"/>
          </p:cNvPicPr>
          <p:nvPr>
            <p:ph sz="half" idx="2"/>
          </p:nvPr>
        </p:nvPicPr>
        <p:blipFill>
          <a:blip r:embed="rId3"/>
          <a:stretch>
            <a:fillRect/>
          </a:stretch>
        </p:blipFill>
        <p:spPr>
          <a:xfrm>
            <a:off x="5629275" y="2214245"/>
            <a:ext cx="4926965" cy="33280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solidFill>
                  <a:srgbClr val="FF0000"/>
                </a:solidFill>
              </a:rPr>
              <a:t>IS INDIA DEMOCRATIC?</a:t>
            </a:r>
          </a:p>
        </p:txBody>
      </p:sp>
      <p:sp>
        <p:nvSpPr>
          <p:cNvPr id="3" name="Content Placeholder 2"/>
          <p:cNvSpPr>
            <a:spLocks noGrp="1"/>
          </p:cNvSpPr>
          <p:nvPr>
            <p:ph sz="half" idx="1"/>
          </p:nvPr>
        </p:nvSpPr>
        <p:spPr>
          <a:xfrm>
            <a:off x="609600" y="1600200"/>
            <a:ext cx="5605145" cy="4998720"/>
          </a:xfrm>
        </p:spPr>
        <p:txBody>
          <a:bodyPr/>
          <a:lstStyle/>
          <a:p>
            <a:r>
              <a:rPr lang="en-US"/>
              <a:t>The Politics of India works within the framework of the country's </a:t>
            </a:r>
            <a:r>
              <a:rPr lang="en-US">
                <a:solidFill>
                  <a:srgbClr val="00B050"/>
                </a:solidFill>
              </a:rPr>
              <a:t>constitution. </a:t>
            </a:r>
            <a:r>
              <a:rPr lang="en-US"/>
              <a:t>India is a federal parliamentary </a:t>
            </a:r>
            <a:r>
              <a:rPr lang="en-US">
                <a:solidFill>
                  <a:srgbClr val="00B050"/>
                </a:solidFill>
              </a:rPr>
              <a:t>democratic republic </a:t>
            </a:r>
            <a:r>
              <a:rPr lang="en-US"/>
              <a:t>in which the </a:t>
            </a:r>
            <a:r>
              <a:rPr lang="en-US">
                <a:solidFill>
                  <a:srgbClr val="00B050"/>
                </a:solidFill>
              </a:rPr>
              <a:t>President</a:t>
            </a:r>
            <a:r>
              <a:rPr lang="en-US"/>
              <a:t> of India is the </a:t>
            </a:r>
            <a:r>
              <a:rPr lang="en-US">
                <a:solidFill>
                  <a:srgbClr val="00B050"/>
                </a:solidFill>
              </a:rPr>
              <a:t>head of state</a:t>
            </a:r>
            <a:r>
              <a:rPr lang="en-US"/>
              <a:t> and the </a:t>
            </a:r>
            <a:r>
              <a:rPr lang="en-US">
                <a:solidFill>
                  <a:srgbClr val="00B050"/>
                </a:solidFill>
              </a:rPr>
              <a:t>Prime Minister</a:t>
            </a:r>
            <a:r>
              <a:rPr lang="en-US"/>
              <a:t> of India is the </a:t>
            </a:r>
            <a:r>
              <a:rPr lang="en-US">
                <a:solidFill>
                  <a:srgbClr val="00B050"/>
                </a:solidFill>
              </a:rPr>
              <a:t>head of governmen</a:t>
            </a:r>
            <a:r>
              <a:rPr lang="en-US"/>
              <a:t>t.</a:t>
            </a:r>
          </a:p>
          <a:p>
            <a:endParaRPr lang="en-US"/>
          </a:p>
        </p:txBody>
      </p:sp>
      <p:pic>
        <p:nvPicPr>
          <p:cNvPr id="6" name="Content Placeholder 5" descr="YES INDIA"/>
          <p:cNvPicPr>
            <a:picLocks noGrp="1" noChangeAspect="1"/>
          </p:cNvPicPr>
          <p:nvPr>
            <p:ph sz="half" idx="2"/>
          </p:nvPr>
        </p:nvPicPr>
        <p:blipFill>
          <a:blip r:embed="rId2"/>
          <a:stretch>
            <a:fillRect/>
          </a:stretch>
        </p:blipFill>
        <p:spPr>
          <a:xfrm>
            <a:off x="5994400" y="1727835"/>
            <a:ext cx="5251450" cy="4270375"/>
          </a:xfrm>
          <a:prstGeom prst="rect">
            <a:avLst/>
          </a:prstGeom>
        </p:spPr>
      </p:pic>
      <p:pic>
        <p:nvPicPr>
          <p:cNvPr id="7" name="Picture 6" descr="PEOPLE"/>
          <p:cNvPicPr>
            <a:picLocks noChangeAspect="1"/>
          </p:cNvPicPr>
          <p:nvPr/>
        </p:nvPicPr>
        <p:blipFill>
          <a:blip r:embed="rId3"/>
          <a:stretch>
            <a:fillRect/>
          </a:stretch>
        </p:blipFill>
        <p:spPr>
          <a:xfrm>
            <a:off x="9288780" y="1417955"/>
            <a:ext cx="2857500" cy="1600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10" presetClass="emph" presetSubtype="0" fill="hold" grpId="2" nodeType="clickEffect">
                                  <p:stCondLst>
                                    <p:cond delay="0"/>
                                  </p:stCondLst>
                                  <p:childTnLst>
                                    <p:anim calcmode="discrete" valueType="str">
                                      <p:cBhvr override="childStyle">
                                        <p:cTn id="10"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2"/>
                                        </p:tgtEl>
                                        <p:attrNameLst>
                                          <p:attrName>fillcolor</p:attrName>
                                        </p:attrNameLst>
                                      </p:cBhvr>
                                      <p:to>
                                        <a:schemeClr val="accent2"/>
                                      </p:to>
                                    </p:animClr>
                                    <p:set>
                                      <p:cBhvr>
                                        <p:cTn id="15" dur="2000" fill="hold"/>
                                        <p:tgtEl>
                                          <p:spTgt spid="2"/>
                                        </p:tgtEl>
                                        <p:attrNameLst>
                                          <p:attrName>fill.type</p:attrName>
                                        </p:attrNameLst>
                                      </p:cBhvr>
                                      <p:to>
                                        <p:strVal val="solid"/>
                                      </p:to>
                                    </p:set>
                                    <p:set>
                                      <p:cBhvr>
                                        <p:cTn id="16" dur="2000" fill="hold"/>
                                        <p:tgtEl>
                                          <p:spTgt spid="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4"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1" presetClass="entr" presetSubtype="0" fill="hold" grpId="6" nodeType="clickEffect">
                                  <p:stCondLst>
                                    <p:cond delay="0"/>
                                  </p:stCondLst>
                                  <p:childTnLst>
                                    <p:set>
                                      <p:cBhvr>
                                        <p:cTn id="25" dur="1000">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8"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strVal val="#ppt_w*0.70"/>
                                          </p:val>
                                        </p:tav>
                                        <p:tav tm="100000">
                                          <p:val>
                                            <p:strVal val="#ppt_w"/>
                                          </p:val>
                                        </p:tav>
                                      </p:tavLst>
                                    </p:anim>
                                    <p:anim calcmode="lin" valueType="num">
                                      <p:cBhvr>
                                        <p:cTn id="31" dur="1000" fill="hold"/>
                                        <p:tgtEl>
                                          <p:spTgt spid="2"/>
                                        </p:tgtEl>
                                        <p:attrNameLst>
                                          <p:attrName>ppt_h</p:attrName>
                                        </p:attrNameLst>
                                      </p:cBhvr>
                                      <p:tavLst>
                                        <p:tav tm="0">
                                          <p:val>
                                            <p:strVal val="#ppt_h"/>
                                          </p:val>
                                        </p:tav>
                                        <p:tav tm="100000">
                                          <p:val>
                                            <p:strVal val="#ppt_h"/>
                                          </p:val>
                                        </p:tav>
                                      </p:tavLst>
                                    </p:anim>
                                    <p:animEffect transition="in" filter="fade">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P spid="2" grpId="5"/>
      <p:bldP spid="2" grpId="6"/>
      <p:bldP spid="2" grpId="7"/>
      <p:bldP spid="2" grpId="8"/>
      <p:bldP spid="2" grpId="9"/>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sz="4000">
                <a:solidFill>
                  <a:srgbClr val="FF0000"/>
                </a:solidFill>
                <a:sym typeface="+mn-ea"/>
              </a:rPr>
              <a:t>HOW THE INDIAN CONSTITUTION WORKS?</a:t>
            </a:r>
            <a:r>
              <a:rPr lang="en-IN" altLang="en-US"/>
              <a:t> </a:t>
            </a:r>
          </a:p>
        </p:txBody>
      </p:sp>
      <p:sp>
        <p:nvSpPr>
          <p:cNvPr id="3" name="Content Placeholder 2"/>
          <p:cNvSpPr>
            <a:spLocks noGrp="1"/>
          </p:cNvSpPr>
          <p:nvPr>
            <p:ph sz="half" idx="1"/>
          </p:nvPr>
        </p:nvSpPr>
        <p:spPr>
          <a:xfrm>
            <a:off x="452120" y="1417955"/>
            <a:ext cx="6835140" cy="5314315"/>
          </a:xfrm>
        </p:spPr>
        <p:txBody>
          <a:bodyPr/>
          <a:lstStyle/>
          <a:p>
            <a:pPr>
              <a:buFont typeface="Wingdings" panose="05000000000000000000" charset="0"/>
              <a:buChar char="ü"/>
            </a:pPr>
            <a:r>
              <a:rPr lang="en-US"/>
              <a:t>The </a:t>
            </a:r>
            <a:r>
              <a:rPr lang="en-US">
                <a:solidFill>
                  <a:srgbClr val="00B050"/>
                </a:solidFill>
              </a:rPr>
              <a:t>executive</a:t>
            </a:r>
            <a:r>
              <a:rPr lang="en-US"/>
              <a:t>, </a:t>
            </a:r>
            <a:r>
              <a:rPr lang="en-US">
                <a:solidFill>
                  <a:srgbClr val="00B050"/>
                </a:solidFill>
              </a:rPr>
              <a:t>legislative</a:t>
            </a:r>
            <a:r>
              <a:rPr lang="en-US"/>
              <a:t> and </a:t>
            </a:r>
            <a:r>
              <a:rPr lang="en-US">
                <a:solidFill>
                  <a:srgbClr val="00B050"/>
                </a:solidFill>
              </a:rPr>
              <a:t>judicial</a:t>
            </a:r>
            <a:r>
              <a:rPr lang="en-US"/>
              <a:t> branches of government receive their power from the constitution and are bound by it. With the aid of its constitution, India is governed by a parliamentary system of government with the executive directly </a:t>
            </a:r>
            <a:r>
              <a:rPr lang="en-US">
                <a:solidFill>
                  <a:srgbClr val="00B050"/>
                </a:solidFill>
              </a:rPr>
              <a:t>accountable</a:t>
            </a:r>
            <a:r>
              <a:rPr lang="en-US"/>
              <a:t> to the legislature.</a:t>
            </a:r>
          </a:p>
          <a:p>
            <a:pPr marL="0" indent="0">
              <a:buFont typeface="Wingdings" panose="05000000000000000000" charset="0"/>
              <a:buNone/>
            </a:pPr>
            <a:endParaRPr lang="en-IN" altLang="en-US"/>
          </a:p>
        </p:txBody>
      </p:sp>
      <p:pic>
        <p:nvPicPr>
          <p:cNvPr id="5" name="Content Placeholder 4" descr="5"/>
          <p:cNvPicPr>
            <a:picLocks noGrp="1" noChangeAspect="1"/>
          </p:cNvPicPr>
          <p:nvPr>
            <p:ph sz="half" idx="2"/>
          </p:nvPr>
        </p:nvPicPr>
        <p:blipFill>
          <a:blip r:embed="rId2"/>
          <a:stretch>
            <a:fillRect/>
          </a:stretch>
        </p:blipFill>
        <p:spPr>
          <a:xfrm>
            <a:off x="7412990" y="1701165"/>
            <a:ext cx="4658360" cy="3757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fill="hold" nodeType="clickEffect">
                                  <p:stCondLst>
                                    <p:cond delay="0"/>
                                  </p:stCondLst>
                                  <p:childTnLst>
                                    <p:animClr clrSpc="hsl" dir="cw">
                                      <p:cBhvr override="childStyle">
                                        <p:cTn id="11" dur="500" fill="hold"/>
                                        <p:tgtEl>
                                          <p:spTgt spid="3">
                                            <p:txEl>
                                              <p:pRg st="0" end="0"/>
                                            </p:txEl>
                                          </p:spTgt>
                                        </p:tgtEl>
                                        <p:attrNameLst>
                                          <p:attrName>style.color</p:attrName>
                                        </p:attrNameLst>
                                      </p:cBhvr>
                                      <p:by>
                                        <p:hsl h="-7200000" s="0" l="0"/>
                                      </p:by>
                                    </p:animClr>
                                    <p:animClr clrSpc="hsl" dir="cw">
                                      <p:cBhvr>
                                        <p:cTn id="12" dur="500" fill="hold"/>
                                        <p:tgtEl>
                                          <p:spTgt spid="3">
                                            <p:txEl>
                                              <p:pRg st="0" end="0"/>
                                            </p:txEl>
                                          </p:spTgt>
                                        </p:tgtEl>
                                        <p:attrNameLst>
                                          <p:attrName>fillcolor</p:attrName>
                                        </p:attrNameLst>
                                      </p:cBhvr>
                                      <p:by>
                                        <p:hsl h="-7200000" s="0" l="0"/>
                                      </p:by>
                                    </p:animClr>
                                    <p:animClr clrSpc="hsl" dir="cw">
                                      <p:cBhvr>
                                        <p:cTn id="13" dur="500" fill="hold"/>
                                        <p:tgtEl>
                                          <p:spTgt spid="3">
                                            <p:txEl>
                                              <p:pRg st="0" end="0"/>
                                            </p:txEl>
                                          </p:spTgt>
                                        </p:tgtEl>
                                        <p:attrNameLst>
                                          <p:attrName>stroke.color</p:attrName>
                                        </p:attrNameLst>
                                      </p:cBhvr>
                                      <p:by>
                                        <p:hsl h="-7200000" s="0" l="0"/>
                                      </p:by>
                                    </p:animClr>
                                    <p:set>
                                      <p:cBhvr>
                                        <p:cTn id="14"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solidFill>
                  <a:srgbClr val="FF0000"/>
                </a:solidFill>
                <a:sym typeface="+mn-ea"/>
              </a:rPr>
              <a:t>WHAT IS RIGHT?</a:t>
            </a:r>
          </a:p>
        </p:txBody>
      </p:sp>
      <p:sp>
        <p:nvSpPr>
          <p:cNvPr id="3" name="Content Placeholder 2"/>
          <p:cNvSpPr>
            <a:spLocks noGrp="1"/>
          </p:cNvSpPr>
          <p:nvPr>
            <p:ph sz="half" idx="1"/>
          </p:nvPr>
        </p:nvSpPr>
        <p:spPr>
          <a:xfrm>
            <a:off x="514985" y="1417955"/>
            <a:ext cx="5384165" cy="4850130"/>
          </a:xfrm>
        </p:spPr>
        <p:txBody>
          <a:bodyPr/>
          <a:lstStyle/>
          <a:p>
            <a:endParaRPr lang="en-US"/>
          </a:p>
          <a:p>
            <a:pPr>
              <a:buFont typeface="Wingdings" panose="05000000000000000000" charset="0"/>
              <a:buChar char="ü"/>
            </a:pPr>
            <a:r>
              <a:rPr lang="en-US" sz="2800"/>
              <a:t>Rights are </a:t>
            </a:r>
            <a:r>
              <a:rPr lang="en-US" sz="2800">
                <a:solidFill>
                  <a:srgbClr val="00B050"/>
                </a:solidFill>
              </a:rPr>
              <a:t>legal</a:t>
            </a:r>
            <a:r>
              <a:rPr lang="en-US" sz="2800"/>
              <a:t>, </a:t>
            </a:r>
            <a:r>
              <a:rPr lang="en-US" sz="2800">
                <a:solidFill>
                  <a:srgbClr val="00B050"/>
                </a:solidFill>
              </a:rPr>
              <a:t>social</a:t>
            </a:r>
            <a:r>
              <a:rPr lang="en-US" sz="2800"/>
              <a:t>, or </a:t>
            </a:r>
            <a:r>
              <a:rPr lang="en-US" sz="2800">
                <a:solidFill>
                  <a:srgbClr val="00B050"/>
                </a:solidFill>
              </a:rPr>
              <a:t>ethical</a:t>
            </a:r>
            <a:r>
              <a:rPr lang="en-US" sz="2800"/>
              <a:t> principles of freedom or entitlement; that is, rights are the fundamental normative rules about what is allowed of people or </a:t>
            </a:r>
            <a:r>
              <a:rPr lang="en-US" sz="2800">
                <a:solidFill>
                  <a:srgbClr val="00B050"/>
                </a:solidFill>
              </a:rPr>
              <a:t>owed to people</a:t>
            </a:r>
            <a:r>
              <a:rPr lang="en-US" sz="2800"/>
              <a:t> according to some legal system, social convention, or ethical theory.</a:t>
            </a:r>
          </a:p>
        </p:txBody>
      </p:sp>
      <p:pic>
        <p:nvPicPr>
          <p:cNvPr id="5" name="Content Placeholder 4" descr="OTHER RIGHT"/>
          <p:cNvPicPr>
            <a:picLocks noGrp="1" noChangeAspect="1"/>
          </p:cNvPicPr>
          <p:nvPr>
            <p:ph sz="half" idx="2"/>
          </p:nvPr>
        </p:nvPicPr>
        <p:blipFill>
          <a:blip r:embed="rId2"/>
          <a:stretch>
            <a:fillRect/>
          </a:stretch>
        </p:blipFill>
        <p:spPr>
          <a:xfrm>
            <a:off x="5899150" y="1711960"/>
            <a:ext cx="5683250" cy="4270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2"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4"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P spid="2" grpId="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solidFill>
                  <a:srgbClr val="FF0000"/>
                </a:solidFill>
                <a:sym typeface="+mn-ea"/>
              </a:rPr>
              <a:t>WHY DO WE NEED RIGHTS?</a:t>
            </a:r>
          </a:p>
        </p:txBody>
      </p:sp>
      <p:sp>
        <p:nvSpPr>
          <p:cNvPr id="3" name="Content Placeholder 2"/>
          <p:cNvSpPr>
            <a:spLocks noGrp="1"/>
          </p:cNvSpPr>
          <p:nvPr>
            <p:ph sz="half" idx="1"/>
          </p:nvPr>
        </p:nvSpPr>
        <p:spPr>
          <a:xfrm>
            <a:off x="609600" y="1600200"/>
            <a:ext cx="5463540" cy="4984115"/>
          </a:xfrm>
        </p:spPr>
        <p:txBody>
          <a:bodyPr/>
          <a:lstStyle/>
          <a:p>
            <a:r>
              <a:rPr lang="en-US"/>
              <a:t> </a:t>
            </a:r>
            <a:r>
              <a:rPr lang="en-IN" altLang="en-US"/>
              <a:t>I</a:t>
            </a:r>
            <a:r>
              <a:rPr lang="en-US"/>
              <a:t>t is necessary that </a:t>
            </a:r>
            <a:r>
              <a:rPr lang="en-US">
                <a:solidFill>
                  <a:srgbClr val="00B050"/>
                </a:solidFill>
              </a:rPr>
              <a:t>citizens</a:t>
            </a:r>
            <a:r>
              <a:rPr lang="en-US"/>
              <a:t> should have the right to </a:t>
            </a:r>
            <a:r>
              <a:rPr lang="en-US">
                <a:solidFill>
                  <a:srgbClr val="00B050"/>
                </a:solidFill>
              </a:rPr>
              <a:t>express</a:t>
            </a:r>
            <a:r>
              <a:rPr lang="en-US"/>
              <a:t> their opinions, form political parties and take part in political activities. Rights protect </a:t>
            </a:r>
            <a:r>
              <a:rPr lang="en-US">
                <a:solidFill>
                  <a:srgbClr val="00B050"/>
                </a:solidFill>
              </a:rPr>
              <a:t>minorities</a:t>
            </a:r>
            <a:r>
              <a:rPr lang="en-US"/>
              <a:t> from the oppression of majority. They ensure the </a:t>
            </a:r>
            <a:r>
              <a:rPr lang="en-US">
                <a:solidFill>
                  <a:srgbClr val="00B050"/>
                </a:solidFill>
              </a:rPr>
              <a:t>majority</a:t>
            </a:r>
            <a:r>
              <a:rPr lang="en-US"/>
              <a:t> cannot do whatever it likes.</a:t>
            </a:r>
          </a:p>
        </p:txBody>
      </p:sp>
      <p:pic>
        <p:nvPicPr>
          <p:cNvPr id="5" name="Content Placeholder 4" descr="IMG_20200628_155051"/>
          <p:cNvPicPr>
            <a:picLocks noGrp="1" noChangeAspect="1"/>
          </p:cNvPicPr>
          <p:nvPr>
            <p:ph sz="half" idx="2"/>
          </p:nvPr>
        </p:nvPicPr>
        <p:blipFill>
          <a:blip r:embed="rId2"/>
          <a:stretch>
            <a:fillRect/>
          </a:stretch>
        </p:blipFill>
        <p:spPr>
          <a:xfrm>
            <a:off x="6197600" y="1843405"/>
            <a:ext cx="5384800"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3">
                                            <p:txEl>
                                              <p:pRg st="0" end="0"/>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0" end="0"/>
                                            </p:txEl>
                                          </p:spTgt>
                                        </p:tgtEl>
                                        <p:attrNameLst>
                                          <p:attrName>ppt_w</p:attrName>
                                        </p:attrNameLst>
                                      </p:cBhvr>
                                    </p:anim>
                                    <p:anim by="(#ppt_w*0.50)" calcmode="lin" valueType="num">
                                      <p:cBhvr>
                                        <p:cTn id="16" dur="500" decel="50000" autoRev="1" fill="hold">
                                          <p:stCondLst>
                                            <p:cond delay="0"/>
                                          </p:stCondLst>
                                        </p:cTn>
                                        <p:tgtEl>
                                          <p:spTgt spid="3">
                                            <p:txEl>
                                              <p:pRg st="0" end="0"/>
                                            </p:txEl>
                                          </p:spTgt>
                                        </p:tgtEl>
                                        <p:attrNameLst>
                                          <p:attrName>ppt_x</p:attrName>
                                        </p:attrNameLst>
                                      </p:cBhvr>
                                    </p:anim>
                                    <p:anim from="(-#ppt_h/2)" to="(#ppt_y)" calcmode="lin" valueType="num">
                                      <p:cBhvr>
                                        <p:cTn id="17" dur="1000" fill="hold">
                                          <p:stCondLst>
                                            <p:cond delay="0"/>
                                          </p:stCondLst>
                                        </p:cTn>
                                        <p:tgtEl>
                                          <p:spTgt spid="3">
                                            <p:txEl>
                                              <p:pRg st="0" end="0"/>
                                            </p:txEl>
                                          </p:spTgt>
                                        </p:tgtEl>
                                        <p:attrNameLst>
                                          <p:attrName>ppt_y</p:attrName>
                                        </p:attrNameLst>
                                      </p:cBhvr>
                                    </p:anim>
                                    <p:animRot by="21600000">
                                      <p:cBhvr>
                                        <p:cTn id="18"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b="1">
                <a:solidFill>
                  <a:srgbClr val="FF0000"/>
                </a:solidFill>
              </a:rPr>
              <a:t>L</a:t>
            </a:r>
            <a:r>
              <a:rPr lang="en-IN" altLang="en-US" sz="2800" b="1">
                <a:solidFill>
                  <a:srgbClr val="FF0000"/>
                </a:solidFill>
              </a:rPr>
              <a:t>IFE</a:t>
            </a:r>
            <a:r>
              <a:rPr lang="en-IN" altLang="en-US" b="1">
                <a:solidFill>
                  <a:srgbClr val="FF0000"/>
                </a:solidFill>
              </a:rPr>
              <a:t> W</a:t>
            </a:r>
            <a:r>
              <a:rPr lang="en-IN" altLang="en-US" sz="2800" b="1">
                <a:solidFill>
                  <a:srgbClr val="FF0000"/>
                </a:solidFill>
              </a:rPr>
              <a:t>ITHOUT</a:t>
            </a:r>
            <a:r>
              <a:rPr lang="en-IN" altLang="en-US" b="1">
                <a:solidFill>
                  <a:srgbClr val="FF0000"/>
                </a:solidFill>
              </a:rPr>
              <a:t> R</a:t>
            </a:r>
            <a:r>
              <a:rPr lang="en-IN" altLang="en-US" sz="2800" b="1">
                <a:solidFill>
                  <a:srgbClr val="FF0000"/>
                </a:solidFill>
              </a:rPr>
              <a:t>IGHT</a:t>
            </a:r>
          </a:p>
        </p:txBody>
      </p:sp>
      <p:sp>
        <p:nvSpPr>
          <p:cNvPr id="4" name="Content Placeholder 3"/>
          <p:cNvSpPr>
            <a:spLocks noGrp="1"/>
          </p:cNvSpPr>
          <p:nvPr>
            <p:ph sz="half" idx="2"/>
          </p:nvPr>
        </p:nvSpPr>
        <p:spPr/>
        <p:txBody>
          <a:bodyPr/>
          <a:lstStyle/>
          <a:p>
            <a:endParaRPr lang="en-US"/>
          </a:p>
        </p:txBody>
      </p:sp>
      <p:graphicFrame>
        <p:nvGraphicFramePr>
          <p:cNvPr id="10" name="Content Placeholder 9"/>
          <p:cNvGraphicFramePr>
            <a:graphicFrameLocks noGrp="1"/>
          </p:cNvGraphicFramePr>
          <p:nvPr>
            <p:ph sz="half" idx="1"/>
          </p:nvPr>
        </p:nvGraphicFramePr>
        <p:xfrm>
          <a:off x="508635" y="1417955"/>
          <a:ext cx="11174730" cy="4346575"/>
        </p:xfrm>
        <a:graphic>
          <a:graphicData uri="http://schemas.openxmlformats.org/drawingml/2006/table">
            <a:tbl>
              <a:tblPr firstRow="1" bandRow="1">
                <a:tableStyleId>{5C22544A-7EE6-4342-B048-85BDC9FD1C3A}</a:tableStyleId>
              </a:tblPr>
              <a:tblGrid>
                <a:gridCol w="3724910"/>
                <a:gridCol w="3724910"/>
                <a:gridCol w="3724910"/>
              </a:tblGrid>
              <a:tr h="1402080">
                <a:tc>
                  <a:txBody>
                    <a:bodyPr/>
                    <a:lstStyle/>
                    <a:p>
                      <a:pPr>
                        <a:buNone/>
                      </a:pPr>
                      <a:r>
                        <a:rPr lang="en-IN" altLang="en-US" sz="2000">
                          <a:solidFill>
                            <a:schemeClr val="tx1"/>
                          </a:solidFill>
                        </a:rPr>
                        <a:t>ONE COUNTRY DENYING RIGHTS TO CITIZENS OF ANOTHER COUNTRY( BY </a:t>
                      </a:r>
                      <a:r>
                        <a:rPr lang="en-IN" altLang="en-US" sz="2000">
                          <a:solidFill>
                            <a:srgbClr val="00B050"/>
                          </a:solidFill>
                        </a:rPr>
                        <a:t>AMERICA</a:t>
                      </a:r>
                      <a:r>
                        <a:rPr lang="en-IN" altLang="en-US" sz="2000">
                          <a:solidFill>
                            <a:schemeClr val="tx1"/>
                          </a:solidFill>
                        </a:rPr>
                        <a:t> IN REST WORLD)</a:t>
                      </a:r>
                    </a:p>
                  </a:txBody>
                  <a:tcPr/>
                </a:tc>
                <a:tc>
                  <a:txBody>
                    <a:bodyPr/>
                    <a:lstStyle/>
                    <a:p>
                      <a:pPr>
                        <a:buNone/>
                      </a:pPr>
                      <a:r>
                        <a:rPr lang="en-IN" altLang="en-US" sz="2000">
                          <a:solidFill>
                            <a:schemeClr val="tx1"/>
                          </a:solidFill>
                        </a:rPr>
                        <a:t>IF NO DEMOCRACY (</a:t>
                      </a:r>
                      <a:r>
                        <a:rPr lang="en-IN" altLang="en-US" sz="2000">
                          <a:solidFill>
                            <a:srgbClr val="00B050"/>
                          </a:solidFill>
                        </a:rPr>
                        <a:t>SAUDI ARABIA</a:t>
                      </a:r>
                      <a:r>
                        <a:rPr lang="en-IN" altLang="en-US" sz="2000">
                          <a:solidFill>
                            <a:schemeClr val="tx1"/>
                          </a:solidFill>
                        </a:rPr>
                        <a:t>)</a:t>
                      </a:r>
                    </a:p>
                  </a:txBody>
                  <a:tcPr/>
                </a:tc>
                <a:tc>
                  <a:txBody>
                    <a:bodyPr/>
                    <a:lstStyle/>
                    <a:p>
                      <a:pPr>
                        <a:buNone/>
                      </a:pPr>
                      <a:r>
                        <a:rPr lang="en-IN" altLang="en-US" sz="2000">
                          <a:solidFill>
                            <a:schemeClr val="tx1"/>
                          </a:solidFill>
                        </a:rPr>
                        <a:t>ETHNIC MASSACRE IN DEMOCRATIC</a:t>
                      </a:r>
                      <a:r>
                        <a:rPr lang="en-IN" altLang="en-US" sz="2000">
                          <a:solidFill>
                            <a:srgbClr val="00B050"/>
                          </a:solidFill>
                        </a:rPr>
                        <a:t> KOSOVA</a:t>
                      </a:r>
                    </a:p>
                  </a:txBody>
                  <a:tcPr/>
                </a:tc>
              </a:tr>
              <a:tr h="792480">
                <a:tc>
                  <a:txBody>
                    <a:bodyPr/>
                    <a:lstStyle/>
                    <a:p>
                      <a:pPr>
                        <a:buNone/>
                      </a:pPr>
                      <a:r>
                        <a:rPr lang="en-IN" altLang="en-US" b="1"/>
                        <a:t>                          </a:t>
                      </a:r>
                    </a:p>
                  </a:txBody>
                  <a:tcPr/>
                </a:tc>
                <a:tc>
                  <a:txBody>
                    <a:bodyPr/>
                    <a:lstStyle/>
                    <a:p>
                      <a:pPr indent="0">
                        <a:buFont typeface="Wingdings" panose="05000000000000000000" charset="0"/>
                        <a:buNone/>
                      </a:pPr>
                      <a:r>
                        <a:rPr lang="en-IN" altLang="en-US"/>
                        <a:t>                       </a:t>
                      </a:r>
                    </a:p>
                  </a:txBody>
                  <a:tcPr/>
                </a:tc>
                <a:tc>
                  <a:txBody>
                    <a:bodyPr/>
                    <a:lstStyle/>
                    <a:p>
                      <a:pPr>
                        <a:buNone/>
                      </a:pPr>
                      <a:r>
                        <a:rPr lang="en-IN" altLang="en-US"/>
                        <a:t>                        </a:t>
                      </a:r>
                    </a:p>
                  </a:txBody>
                  <a:tcPr/>
                </a:tc>
              </a:tr>
              <a:tr h="2152015">
                <a:tc>
                  <a:txBody>
                    <a:bodyPr/>
                    <a:lstStyle/>
                    <a:p>
                      <a:pPr>
                        <a:buNone/>
                      </a:pPr>
                      <a:r>
                        <a:rPr lang="en-IN" altLang="en-US" sz="1800">
                          <a:solidFill>
                            <a:srgbClr val="00B050"/>
                          </a:solidFill>
                          <a:sym typeface="+mn-ea"/>
                        </a:rPr>
                        <a:t>600</a:t>
                      </a:r>
                      <a:r>
                        <a:rPr lang="en-IN" altLang="en-US" sz="1800" b="1">
                          <a:solidFill>
                            <a:srgbClr val="00B050"/>
                          </a:solidFill>
                          <a:sym typeface="+mn-ea"/>
                        </a:rPr>
                        <a:t> </a:t>
                      </a:r>
                      <a:r>
                        <a:rPr lang="en-IN" altLang="en-US" sz="1800" b="1">
                          <a:sym typeface="+mn-ea"/>
                        </a:rPr>
                        <a:t>PEOPLE WERE SECRETLY PICKED UP BY THE U.S. FROM ALL OVER THE WORLD AND PUT IN A PRISION IN </a:t>
                      </a:r>
                      <a:r>
                        <a:rPr lang="en-IN" altLang="en-US" sz="1800" b="1">
                          <a:solidFill>
                            <a:srgbClr val="00B050"/>
                          </a:solidFill>
                          <a:sym typeface="+mn-ea"/>
                        </a:rPr>
                        <a:t>GUANTANAMO BAY</a:t>
                      </a:r>
                      <a:r>
                        <a:rPr lang="en-IN" altLang="en-US" sz="1800" b="1">
                          <a:sym typeface="+mn-ea"/>
                        </a:rPr>
                        <a:t>.</a:t>
                      </a:r>
                    </a:p>
                    <a:p>
                      <a:pPr>
                        <a:buNone/>
                      </a:pPr>
                      <a:endParaRPr lang="en-US"/>
                    </a:p>
                  </a:txBody>
                  <a:tcPr/>
                </a:tc>
                <a:tc>
                  <a:txBody>
                    <a:bodyPr/>
                    <a:lstStyle/>
                    <a:p>
                      <a:pPr marL="285750" indent="-285750">
                        <a:buFont typeface="Wingdings" panose="05000000000000000000" charset="0"/>
                        <a:buChar char="§"/>
                      </a:pPr>
                      <a:r>
                        <a:rPr lang="en-IN" altLang="en-US" sz="1800" b="1">
                          <a:solidFill>
                            <a:srgbClr val="00B050"/>
                          </a:solidFill>
                          <a:sym typeface="+mn-ea"/>
                        </a:rPr>
                        <a:t>HEREDITARY</a:t>
                      </a:r>
                      <a:r>
                        <a:rPr lang="en-IN" altLang="en-US" sz="1800" b="1">
                          <a:sym typeface="+mn-ea"/>
                        </a:rPr>
                        <a:t> AND </a:t>
                      </a:r>
                      <a:r>
                        <a:rPr lang="en-IN" altLang="en-US" sz="1800" b="1">
                          <a:solidFill>
                            <a:srgbClr val="00B050"/>
                          </a:solidFill>
                          <a:sym typeface="+mn-ea"/>
                        </a:rPr>
                        <a:t>ABSOLUTE</a:t>
                      </a:r>
                      <a:r>
                        <a:rPr lang="en-IN" altLang="en-US" sz="1800" b="1">
                          <a:sym typeface="+mn-ea"/>
                        </a:rPr>
                        <a:t> KING.</a:t>
                      </a:r>
                    </a:p>
                    <a:p>
                      <a:pPr marL="285750" indent="-285750">
                        <a:buFont typeface="Wingdings" panose="05000000000000000000" charset="0"/>
                        <a:buChar char="§"/>
                      </a:pPr>
                      <a:r>
                        <a:rPr lang="en-IN" altLang="en-US" sz="1800" b="1">
                          <a:sym typeface="+mn-ea"/>
                        </a:rPr>
                        <a:t>NO </a:t>
                      </a:r>
                      <a:r>
                        <a:rPr lang="en-IN" altLang="en-US" sz="1800" b="1">
                          <a:solidFill>
                            <a:srgbClr val="00B050"/>
                          </a:solidFill>
                          <a:sym typeface="+mn-ea"/>
                        </a:rPr>
                        <a:t>POLITICAL RIGHT</a:t>
                      </a:r>
                      <a:r>
                        <a:rPr lang="en-IN" altLang="en-US" sz="1800" b="1">
                          <a:sym typeface="+mn-ea"/>
                        </a:rPr>
                        <a:t>.</a:t>
                      </a:r>
                    </a:p>
                    <a:p>
                      <a:pPr marL="285750" indent="-285750">
                        <a:buFont typeface="Wingdings" panose="05000000000000000000" charset="0"/>
                        <a:buChar char="§"/>
                      </a:pPr>
                      <a:r>
                        <a:rPr lang="en-IN" altLang="en-US" sz="1800" b="1">
                          <a:sym typeface="+mn-ea"/>
                        </a:rPr>
                        <a:t>NO FREEDOM OF </a:t>
                      </a:r>
                      <a:r>
                        <a:rPr lang="en-IN" altLang="en-US" sz="1800" b="1">
                          <a:solidFill>
                            <a:srgbClr val="00B050"/>
                          </a:solidFill>
                          <a:sym typeface="+mn-ea"/>
                        </a:rPr>
                        <a:t>RELIGION</a:t>
                      </a:r>
                      <a:r>
                        <a:rPr lang="en-IN" altLang="en-US" sz="1800" b="1">
                          <a:sym typeface="+mn-ea"/>
                        </a:rPr>
                        <a:t>.</a:t>
                      </a:r>
                    </a:p>
                    <a:p>
                      <a:pPr marL="285750" indent="-285750">
                        <a:buFont typeface="Wingdings" panose="05000000000000000000" charset="0"/>
                        <a:buChar char="§"/>
                      </a:pPr>
                      <a:r>
                        <a:rPr lang="en-IN" altLang="en-US" sz="1800" b="1">
                          <a:solidFill>
                            <a:srgbClr val="00B050"/>
                          </a:solidFill>
                          <a:sym typeface="+mn-ea"/>
                        </a:rPr>
                        <a:t>WOMEN</a:t>
                      </a:r>
                      <a:r>
                        <a:rPr lang="en-IN" altLang="en-US" sz="1800" b="1">
                          <a:sym typeface="+mn-ea"/>
                        </a:rPr>
                        <a:t> ARE SUBJECTED TO MANY PUBLIC RESTRICTIONS.</a:t>
                      </a:r>
                      <a:endParaRPr lang="en-US"/>
                    </a:p>
                  </a:txBody>
                  <a:tcPr/>
                </a:tc>
                <a:tc>
                  <a:txBody>
                    <a:bodyPr/>
                    <a:lstStyle/>
                    <a:p>
                      <a:pPr>
                        <a:buNone/>
                      </a:pPr>
                      <a:r>
                        <a:rPr lang="en-IN" altLang="en-US" b="1"/>
                        <a:t>A NARROW MINDED SERB NATIONALIST </a:t>
                      </a:r>
                      <a:r>
                        <a:rPr lang="en-IN" altLang="en-US" b="1">
                          <a:solidFill>
                            <a:srgbClr val="00B050"/>
                          </a:solidFill>
                        </a:rPr>
                        <a:t>MILOSEVIC(MILOSHEVICH) </a:t>
                      </a:r>
                      <a:r>
                        <a:rPr lang="en-IN" altLang="en-US" b="1"/>
                        <a:t>HAD WON THE ELECTION. HIS GOVERNMENT WAS VERY </a:t>
                      </a:r>
                      <a:r>
                        <a:rPr lang="en-IN" altLang="en-US" b="1">
                          <a:solidFill>
                            <a:srgbClr val="00B050"/>
                          </a:solidFill>
                        </a:rPr>
                        <a:t>HOSTILE</a:t>
                      </a:r>
                      <a:r>
                        <a:rPr lang="en-IN" altLang="en-US" b="1"/>
                        <a:t> TO THE KOSOVO </a:t>
                      </a:r>
                      <a:r>
                        <a:rPr lang="en-IN" altLang="en-US" b="1">
                          <a:solidFill>
                            <a:srgbClr val="00B050"/>
                          </a:solidFill>
                        </a:rPr>
                        <a:t>ALBANIANS</a:t>
                      </a:r>
                      <a:r>
                        <a:rPr lang="en-IN" altLang="en-US" b="1"/>
                        <a:t>.</a:t>
                      </a:r>
                    </a:p>
                  </a:txBody>
                  <a:tcPr/>
                </a:tc>
              </a:tr>
            </a:tbl>
          </a:graphicData>
        </a:graphic>
      </p:graphicFrame>
      <p:sp>
        <p:nvSpPr>
          <p:cNvPr id="11" name="Down Arrow 10"/>
          <p:cNvSpPr/>
          <p:nvPr/>
        </p:nvSpPr>
        <p:spPr>
          <a:xfrm>
            <a:off x="2207895" y="3121025"/>
            <a:ext cx="485775" cy="506730"/>
          </a:xfrm>
          <a:prstGeom prst="down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12" name="Down Arrow 11"/>
          <p:cNvSpPr/>
          <p:nvPr/>
        </p:nvSpPr>
        <p:spPr>
          <a:xfrm>
            <a:off x="5835650" y="3215640"/>
            <a:ext cx="485775" cy="412115"/>
          </a:xfrm>
          <a:prstGeom prst="downArrow">
            <a:avLst>
              <a:gd name="adj1" fmla="val 56601"/>
              <a:gd name="adj2" fmla="val 50000"/>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13" name="Down Arrow 12"/>
          <p:cNvSpPr/>
          <p:nvPr/>
        </p:nvSpPr>
        <p:spPr>
          <a:xfrm>
            <a:off x="9668510" y="3152140"/>
            <a:ext cx="485775" cy="475615"/>
          </a:xfrm>
          <a:prstGeom prst="down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Lst>
</file>

<file path=ppt/theme/theme1.xml><?xml version="1.0" encoding="utf-8"?>
<a:theme xmlns:a="http://schemas.openxmlformats.org/drawingml/2006/main" name="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1253</Words>
  <Application>Microsoft Office PowerPoint</Application>
  <PresentationFormat>Widescreen</PresentationFormat>
  <Paragraphs>117</Paragraphs>
  <Slides>22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SimSun</vt:lpstr>
      <vt:lpstr>Arial</vt:lpstr>
      <vt:lpstr>Calibri</vt:lpstr>
      <vt:lpstr>Wingdings</vt:lpstr>
      <vt:lpstr>Business Cooperate</vt:lpstr>
      <vt:lpstr>  CHAPTER-6 DEMOCRATIC RIGHTS</vt:lpstr>
      <vt:lpstr>   THE LEGISLATIVE ( INDIAN PARLIAMENT)</vt:lpstr>
      <vt:lpstr>DEMOCRACY</vt:lpstr>
      <vt:lpstr>DEMOCRACY IN INDIA</vt:lpstr>
      <vt:lpstr>IS INDIA DEMOCRATIC?</vt:lpstr>
      <vt:lpstr>HOW THE INDIAN CONSTITUTION WORKS? </vt:lpstr>
      <vt:lpstr>WHAT IS RIGHT?</vt:lpstr>
      <vt:lpstr>WHY DO WE NEED RIGHTS?</vt:lpstr>
      <vt:lpstr>LIFE WITHOUT RIGHT</vt:lpstr>
      <vt:lpstr> DEMOCRATIC RIGHTS IN INDIA</vt:lpstr>
      <vt:lpstr>RIGHT TO EQUALITY( ARTICLE 14 TO 18)</vt:lpstr>
      <vt:lpstr>RIGHT TO FREEDOM (ARTICLE 19 TO 22)</vt:lpstr>
      <vt:lpstr>RIGHT AGAINST EXPLOITATION (ARTICLE 23 TO 24)</vt:lpstr>
      <vt:lpstr>RIGHT AGAINST EXPLOITATION (ARTICLE 23 TO 24) </vt:lpstr>
      <vt:lpstr>CHILD LABOUR AND INDIA</vt:lpstr>
      <vt:lpstr>RIGHT TO FREEDOM OF RELIGION (ARTICLE 25 TO 28)</vt:lpstr>
      <vt:lpstr>CULTURAL AND EDUCATIONAL RIGHTS ( ARTICLE 29 TO 30 )</vt:lpstr>
      <vt:lpstr>CULTURAL AND EDUCATIONAL RIGHTS ( ARTICLE 29 TO 30 ) </vt:lpstr>
      <vt:lpstr>RIGHT TO CONSTITUTIONAL REMEDIES ( ARTICLE 32 TO 35)</vt:lpstr>
      <vt:lpstr>Types of Writs In Indian Constitution</vt:lpstr>
      <vt:lpstr>EXPANDING SCOPE OF RIGHT</vt:lpstr>
      <vt:lpstr>PITAMBAR DAS MAHESHWARI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CLASS-IXth CHAPTER-6 DEMOCRATIC RIGHTS</dc:title>
  <dc:creator/>
  <cp:lastModifiedBy>sns</cp:lastModifiedBy>
  <cp:revision>6</cp:revision>
  <dcterms:created xsi:type="dcterms:W3CDTF">2020-06-28T14:13:00Z</dcterms:created>
  <dcterms:modified xsi:type="dcterms:W3CDTF">2023-01-04T04:46:09Z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1033-11.2.0.9431</vt:lpwstr>
  </property>
</Properties>
</file>